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5764" r:id="rId4"/>
  </p:sldMasterIdLst>
  <p:notesMasterIdLst>
    <p:notesMasterId r:id="rId23"/>
  </p:notesMasterIdLst>
  <p:handoutMasterIdLst>
    <p:handoutMasterId r:id="rId24"/>
  </p:handoutMasterIdLst>
  <p:sldIdLst>
    <p:sldId id="336" r:id="rId5"/>
    <p:sldId id="361" r:id="rId6"/>
    <p:sldId id="291" r:id="rId7"/>
    <p:sldId id="363" r:id="rId8"/>
    <p:sldId id="364" r:id="rId9"/>
    <p:sldId id="365" r:id="rId10"/>
    <p:sldId id="366" r:id="rId11"/>
    <p:sldId id="367" r:id="rId12"/>
    <p:sldId id="368" r:id="rId13"/>
    <p:sldId id="276" r:id="rId14"/>
    <p:sldId id="285" r:id="rId15"/>
    <p:sldId id="360" r:id="rId16"/>
    <p:sldId id="288" r:id="rId17"/>
    <p:sldId id="374" r:id="rId18"/>
    <p:sldId id="375" r:id="rId19"/>
    <p:sldId id="376" r:id="rId20"/>
    <p:sldId id="377" r:id="rId21"/>
    <p:sldId id="378" r:id="rId22"/>
  </p:sldIdLst>
  <p:sldSz cx="9144000" cy="6858000" type="screen4x3"/>
  <p:notesSz cx="6997700" cy="9271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E10040"/>
    <a:srgbClr val="1E4ABD"/>
    <a:srgbClr val="DDDDDD"/>
    <a:srgbClr val="CCCCCC"/>
    <a:srgbClr val="003366"/>
    <a:srgbClr val="002A6C"/>
    <a:srgbClr val="C21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A629E-AE67-4DDE-92DD-BA988AF5B231}" v="1" dt="2021-07-28T01:49:18.5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9" autoAdjust="0"/>
    <p:restoredTop sz="83401" autoAdjust="0"/>
  </p:normalViewPr>
  <p:slideViewPr>
    <p:cSldViewPr>
      <p:cViewPr varScale="1">
        <p:scale>
          <a:sx n="93" d="100"/>
          <a:sy n="93" d="100"/>
        </p:scale>
        <p:origin x="160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ustomXml" Target="../customXml/item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rvis, Keith" userId="598b99ce-3dba-4fe3-b3fe-275042318a4f" providerId="ADAL" clId="{5AEA629E-AE67-4DDE-92DD-BA988AF5B231}"/>
    <pc:docChg chg="custSel delSld modSld">
      <pc:chgData name="Purvis, Keith" userId="598b99ce-3dba-4fe3-b3fe-275042318a4f" providerId="ADAL" clId="{5AEA629E-AE67-4DDE-92DD-BA988AF5B231}" dt="2021-07-28T01:51:25.342" v="126" actId="6549"/>
      <pc:docMkLst>
        <pc:docMk/>
      </pc:docMkLst>
      <pc:sldChg chg="del">
        <pc:chgData name="Purvis, Keith" userId="598b99ce-3dba-4fe3-b3fe-275042318a4f" providerId="ADAL" clId="{5AEA629E-AE67-4DDE-92DD-BA988AF5B231}" dt="2021-07-27T22:47:35.788" v="0" actId="2696"/>
        <pc:sldMkLst>
          <pc:docMk/>
          <pc:sldMk cId="0" sldId="359"/>
        </pc:sldMkLst>
      </pc:sldChg>
      <pc:sldChg chg="modSp mod">
        <pc:chgData name="Purvis, Keith" userId="598b99ce-3dba-4fe3-b3fe-275042318a4f" providerId="ADAL" clId="{5AEA629E-AE67-4DDE-92DD-BA988AF5B231}" dt="2021-07-28T01:51:25.342" v="126" actId="6549"/>
        <pc:sldMkLst>
          <pc:docMk/>
          <pc:sldMk cId="0" sldId="361"/>
        </pc:sldMkLst>
        <pc:spChg chg="mod">
          <ac:chgData name="Purvis, Keith" userId="598b99ce-3dba-4fe3-b3fe-275042318a4f" providerId="ADAL" clId="{5AEA629E-AE67-4DDE-92DD-BA988AF5B231}" dt="2021-07-28T01:50:42.074" v="101" actId="20577"/>
          <ac:spMkLst>
            <pc:docMk/>
            <pc:sldMk cId="0" sldId="361"/>
            <ac:spMk id="9218" creationId="{F6DA55CE-327C-45A2-9B9A-CAD120B69716}"/>
          </ac:spMkLst>
        </pc:spChg>
        <pc:spChg chg="mod">
          <ac:chgData name="Purvis, Keith" userId="598b99ce-3dba-4fe3-b3fe-275042318a4f" providerId="ADAL" clId="{5AEA629E-AE67-4DDE-92DD-BA988AF5B231}" dt="2021-07-28T01:51:25.342" v="126" actId="6549"/>
          <ac:spMkLst>
            <pc:docMk/>
            <pc:sldMk cId="0" sldId="361"/>
            <ac:spMk id="9219" creationId="{E6881688-AED4-4A3B-9DE9-CE27DA8503F5}"/>
          </ac:spMkLst>
        </pc:spChg>
      </pc:sldChg>
      <pc:sldChg chg="del">
        <pc:chgData name="Purvis, Keith" userId="598b99ce-3dba-4fe3-b3fe-275042318a4f" providerId="ADAL" clId="{5AEA629E-AE67-4DDE-92DD-BA988AF5B231}" dt="2021-07-27T22:47:35.788" v="0" actId="2696"/>
        <pc:sldMkLst>
          <pc:docMk/>
          <pc:sldMk cId="0" sldId="369"/>
        </pc:sldMkLst>
      </pc:sldChg>
      <pc:sldChg chg="del">
        <pc:chgData name="Purvis, Keith" userId="598b99ce-3dba-4fe3-b3fe-275042318a4f" providerId="ADAL" clId="{5AEA629E-AE67-4DDE-92DD-BA988AF5B231}" dt="2021-07-27T22:47:35.788" v="0" actId="2696"/>
        <pc:sldMkLst>
          <pc:docMk/>
          <pc:sldMk cId="0" sldId="370"/>
        </pc:sldMkLst>
      </pc:sldChg>
      <pc:sldChg chg="del">
        <pc:chgData name="Purvis, Keith" userId="598b99ce-3dba-4fe3-b3fe-275042318a4f" providerId="ADAL" clId="{5AEA629E-AE67-4DDE-92DD-BA988AF5B231}" dt="2021-07-27T22:47:35.788" v="0" actId="2696"/>
        <pc:sldMkLst>
          <pc:docMk/>
          <pc:sldMk cId="0" sldId="371"/>
        </pc:sldMkLst>
      </pc:sldChg>
      <pc:sldChg chg="del">
        <pc:chgData name="Purvis, Keith" userId="598b99ce-3dba-4fe3-b3fe-275042318a4f" providerId="ADAL" clId="{5AEA629E-AE67-4DDE-92DD-BA988AF5B231}" dt="2021-07-27T22:47:35.788" v="0" actId="2696"/>
        <pc:sldMkLst>
          <pc:docMk/>
          <pc:sldMk cId="0" sldId="372"/>
        </pc:sldMkLst>
      </pc:sldChg>
      <pc:sldChg chg="del">
        <pc:chgData name="Purvis, Keith" userId="598b99ce-3dba-4fe3-b3fe-275042318a4f" providerId="ADAL" clId="{5AEA629E-AE67-4DDE-92DD-BA988AF5B231}" dt="2021-07-27T22:47:35.788" v="0" actId="2696"/>
        <pc:sldMkLst>
          <pc:docMk/>
          <pc:sldMk cId="0" sldId="373"/>
        </pc:sldMkLst>
      </pc:sldChg>
      <pc:sldChg chg="modSp">
        <pc:chgData name="Purvis, Keith" userId="598b99ce-3dba-4fe3-b3fe-275042318a4f" providerId="ADAL" clId="{5AEA629E-AE67-4DDE-92DD-BA988AF5B231}" dt="2021-07-28T01:49:18.526" v="1" actId="14100"/>
        <pc:sldMkLst>
          <pc:docMk/>
          <pc:sldMk cId="0" sldId="377"/>
        </pc:sldMkLst>
        <pc:picChg chg="mod">
          <ac:chgData name="Purvis, Keith" userId="598b99ce-3dba-4fe3-b3fe-275042318a4f" providerId="ADAL" clId="{5AEA629E-AE67-4DDE-92DD-BA988AF5B231}" dt="2021-07-28T01:49:18.526" v="1" actId="14100"/>
          <ac:picMkLst>
            <pc:docMk/>
            <pc:sldMk cId="0" sldId="377"/>
            <ac:picMk id="47109" creationId="{E08ABEFF-63D3-43A9-A4B7-086994638CA1}"/>
          </ac:picMkLst>
        </pc:picChg>
      </pc:sldChg>
      <pc:sldChg chg="del">
        <pc:chgData name="Purvis, Keith" userId="598b99ce-3dba-4fe3-b3fe-275042318a4f" providerId="ADAL" clId="{5AEA629E-AE67-4DDE-92DD-BA988AF5B231}" dt="2021-07-27T22:47:35.788" v="0" actId="2696"/>
        <pc:sldMkLst>
          <pc:docMk/>
          <pc:sldMk cId="0" sldId="379"/>
        </pc:sldMkLst>
      </pc:sldChg>
      <pc:sldChg chg="del">
        <pc:chgData name="Purvis, Keith" userId="598b99ce-3dba-4fe3-b3fe-275042318a4f" providerId="ADAL" clId="{5AEA629E-AE67-4DDE-92DD-BA988AF5B231}" dt="2021-07-27T22:47:35.788" v="0" actId="2696"/>
        <pc:sldMkLst>
          <pc:docMk/>
          <pc:sldMk cId="0" sldId="38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E4BF6C6B-CA90-404C-9924-F0EDD6CFAD2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7" tIns="45469" rIns="90937" bIns="45469" numCol="1" anchor="t" anchorCtr="0" compatLnSpc="1">
            <a:prstTxWarp prst="textNoShape">
              <a:avLst/>
            </a:prstTxWarp>
          </a:bodyPr>
          <a:lstStyle>
            <a:lvl1pPr defTabSz="90963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991FB9C-A085-41A0-A85D-000C6E7D47C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40175" y="0"/>
            <a:ext cx="30321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7" tIns="45469" rIns="90937" bIns="45469" numCol="1" anchor="t" anchorCtr="0" compatLnSpc="1">
            <a:prstTxWarp prst="textNoShape">
              <a:avLst/>
            </a:prstTxWarp>
          </a:bodyPr>
          <a:lstStyle>
            <a:lvl1pPr algn="r" defTabSz="90963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2" name="Rectangle 4">
            <a:extLst>
              <a:ext uri="{FF2B5EF4-FFF2-40B4-BE49-F238E27FC236}">
                <a16:creationId xmlns:a16="http://schemas.microsoft.com/office/drawing/2014/main" id="{60D9EC4A-8F58-4A50-ABC0-60A42CCD4A2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91575"/>
            <a:ext cx="30321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7" tIns="45469" rIns="90937" bIns="45469" numCol="1" anchor="b" anchorCtr="0" compatLnSpc="1">
            <a:prstTxWarp prst="textNoShape">
              <a:avLst/>
            </a:prstTxWarp>
          </a:bodyPr>
          <a:lstStyle>
            <a:lvl1pPr defTabSz="90963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3" name="Rectangle 5">
            <a:extLst>
              <a:ext uri="{FF2B5EF4-FFF2-40B4-BE49-F238E27FC236}">
                <a16:creationId xmlns:a16="http://schemas.microsoft.com/office/drawing/2014/main" id="{203FB1F5-AC77-43B2-9BE5-E33733ADA37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40175" y="8791575"/>
            <a:ext cx="30321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7" tIns="45469" rIns="90937" bIns="45469" numCol="1" anchor="b" anchorCtr="0" compatLnSpc="1">
            <a:prstTxWarp prst="textNoShape">
              <a:avLst/>
            </a:prstTxWarp>
          </a:bodyPr>
          <a:lstStyle>
            <a:lvl1pPr algn="r" defTabSz="909638">
              <a:defRPr sz="1200"/>
            </a:lvl1pPr>
          </a:lstStyle>
          <a:p>
            <a:pPr>
              <a:defRPr/>
            </a:pPr>
            <a:fld id="{D7A076B0-6395-4A69-8BB2-0D09586967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E984BFA2-B070-4042-A749-C96EB246B18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7" tIns="45469" rIns="90937" bIns="45469" numCol="1" anchor="t" anchorCtr="0" compatLnSpc="1">
            <a:prstTxWarp prst="textNoShape">
              <a:avLst/>
            </a:prstTxWarp>
          </a:bodyPr>
          <a:lstStyle>
            <a:lvl1pPr defTabSz="90963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BE488861-09AB-435F-908E-7B6C7BAB8E1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40175" y="0"/>
            <a:ext cx="30321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7" tIns="45469" rIns="90937" bIns="45469" numCol="1" anchor="t" anchorCtr="0" compatLnSpc="1">
            <a:prstTxWarp prst="textNoShape">
              <a:avLst/>
            </a:prstTxWarp>
          </a:bodyPr>
          <a:lstStyle>
            <a:lvl1pPr algn="r" defTabSz="90963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2811E70-192F-4933-A6DA-06A372D7849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82625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9" name="Rectangle 5">
            <a:extLst>
              <a:ext uri="{FF2B5EF4-FFF2-40B4-BE49-F238E27FC236}">
                <a16:creationId xmlns:a16="http://schemas.microsoft.com/office/drawing/2014/main" id="{E6100F96-FBB8-4C37-B827-AEEA1A85946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9638" y="4395788"/>
            <a:ext cx="5153025" cy="416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7" tIns="45469" rIns="90937" bIns="454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9030" name="Rectangle 6">
            <a:extLst>
              <a:ext uri="{FF2B5EF4-FFF2-40B4-BE49-F238E27FC236}">
                <a16:creationId xmlns:a16="http://schemas.microsoft.com/office/drawing/2014/main" id="{21EAB5BE-3EFD-45A0-A5B9-C39A05FB2A4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91575"/>
            <a:ext cx="30321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7" tIns="45469" rIns="90937" bIns="45469" numCol="1" anchor="b" anchorCtr="0" compatLnSpc="1">
            <a:prstTxWarp prst="textNoShape">
              <a:avLst/>
            </a:prstTxWarp>
          </a:bodyPr>
          <a:lstStyle>
            <a:lvl1pPr defTabSz="90963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9031" name="Rectangle 7">
            <a:extLst>
              <a:ext uri="{FF2B5EF4-FFF2-40B4-BE49-F238E27FC236}">
                <a16:creationId xmlns:a16="http://schemas.microsoft.com/office/drawing/2014/main" id="{C5138FCC-D0C3-4A75-B0D3-AF5C67A1BA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40175" y="8791575"/>
            <a:ext cx="30321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7" tIns="45469" rIns="90937" bIns="45469" numCol="1" anchor="b" anchorCtr="0" compatLnSpc="1">
            <a:prstTxWarp prst="textNoShape">
              <a:avLst/>
            </a:prstTxWarp>
          </a:bodyPr>
          <a:lstStyle>
            <a:lvl1pPr algn="r" defTabSz="909638">
              <a:defRPr sz="1200"/>
            </a:lvl1pPr>
          </a:lstStyle>
          <a:p>
            <a:pPr>
              <a:defRPr/>
            </a:pPr>
            <a:fld id="{880131C0-A221-4DD5-8C67-599FC92297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9A52BEFA-9C41-494B-9498-F649CF0DBC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328018D-F108-403A-9551-AF1FE6C189E2}" type="slidenum">
              <a:rPr lang="en-US" altLang="en-US" sz="1400" smtClean="0"/>
              <a:pPr/>
              <a:t>2</a:t>
            </a:fld>
            <a:endParaRPr lang="en-US" altLang="en-US" sz="14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256812A8-BE99-4B79-9B25-EBAC025B84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6563ADFD-1AC1-46E5-8B58-7DD6FB774F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cs typeface="Arial" panose="020B0604020202020204" pitchFamily="34" charset="0"/>
              </a:rPr>
              <a:t>At DHS we define a CAPI operation as a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A048FC2B-D9C6-45C7-B61B-47FA8972AF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FDDCA80D-092B-4D6D-9E3D-8A4DF064C5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50D80D33-E6FA-4D5D-9315-69ED2805FB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909638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909638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909638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909638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6D63F69C-803D-45F7-86BE-3DF94605DBEB}" type="slidenum">
              <a:rPr lang="en-US" altLang="en-US" sz="1200" smtClean="0"/>
              <a:pPr/>
              <a:t>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9E316CCA-2B8B-4D6A-8B9B-C584011312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598320-FF81-4A57-B37E-A459F02C5893}" type="slidenum">
              <a:rPr lang="en-US" altLang="en-US" sz="1400" smtClean="0">
                <a:solidFill>
                  <a:srgbClr val="000000"/>
                </a:solidFill>
              </a:rPr>
              <a:pPr/>
              <a:t>4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A0B62835-9BB0-44FF-9BC3-815D40C2DA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1A141AC8-DA36-4C23-9CCB-308E48122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cs typeface="Arial" panose="020B0604020202020204" pitchFamily="34" charset="0"/>
              </a:rPr>
              <a:t>This file allows to make sure that geographical variables are correctly assigned to the questionnaires</a:t>
            </a:r>
          </a:p>
          <a:p>
            <a:pPr marL="171450" indent="-171450"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cs typeface="Arial" panose="020B0604020202020204" pitchFamily="34" charset="0"/>
              </a:rPr>
              <a:t>May contain the number of households in a cluster based on census data</a:t>
            </a:r>
          </a:p>
          <a:p>
            <a:pPr marL="171450" indent="-171450"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cs typeface="Arial" panose="020B0604020202020204" pitchFamily="34" charset="0"/>
              </a:rPr>
              <a:t>Can be used for household listing purposes </a:t>
            </a:r>
          </a:p>
          <a:p>
            <a:pPr marL="171450" indent="-171450"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cs typeface="Arial" panose="020B0604020202020204" pitchFamily="34" charset="0"/>
              </a:rPr>
              <a:t>Used to assign geographical variables needed for the data files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D2F73B63-A6BB-4EF2-A67C-1050506869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725FAB7E-8CC5-483D-BCD5-A80F76B0C831}" type="slidenum">
              <a:rPr lang="en-US" altLang="en-US" sz="1400" smtClean="0">
                <a:solidFill>
                  <a:srgbClr val="000000"/>
                </a:solidFill>
              </a:rPr>
              <a:pPr/>
              <a:t>6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D51BF235-F073-42AE-9B50-CAE759EB55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BF996AE-895A-42E8-8640-EB08173F1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cs typeface="Arial" panose="020B0604020202020204" pitchFamily="34" charset="0"/>
              </a:rPr>
              <a:t>In this file all fieldwork personnel participating in the survey are registered with related information (code, name, team, role, sex).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913256A8-70FC-4F96-9C9E-A6D25529BF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729430BB-6463-4EED-A9B9-637A0BBCED45}" type="slidenum">
              <a:rPr lang="en-US" altLang="en-US" sz="1400" smtClean="0">
                <a:solidFill>
                  <a:srgbClr val="000000"/>
                </a:solidFill>
              </a:rPr>
              <a:pPr/>
              <a:t>8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BD6A491B-0919-4AD1-B18C-1EA95FA186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0BBB8496-77F3-497B-A170-AAE117E11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B841CCF5-4AD3-45D5-8069-F45DB4AA91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C8CEB58B-DE02-4645-811D-F25E5C625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7C9A0F47-F89D-456F-A4E5-520070E92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909638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909638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909638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909638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09614701-8AB3-474B-A98B-1F2DDF463431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ivider - Full Red">
    <p:bg>
      <p:bgPr>
        <a:solidFill>
          <a:srgbClr val="BA0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827782"/>
            <a:ext cx="5486400" cy="1077218"/>
          </a:xfrm>
        </p:spPr>
        <p:txBody>
          <a:bodyPr wrap="square" anchor="t" anchorCtr="0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349C05-927F-3348-96DF-9086CF2761D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7/27/2021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</a:rPr>
              <a:t>FOOTER GOES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82948-4DBE-204D-AB9E-B65E067054AE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</a:endParaRPr>
          </a:p>
        </p:txBody>
      </p:sp>
      <p:pic>
        <p:nvPicPr>
          <p:cNvPr id="6" name="Picture 5" descr="USAID_Logo_White_v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5943600"/>
            <a:ext cx="1536970" cy="45720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746760" y="990600"/>
            <a:ext cx="320040" cy="0"/>
          </a:xfrm>
          <a:prstGeom prst="line">
            <a:avLst/>
          </a:prstGeom>
          <a:ln w="1905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312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429000"/>
            <a:ext cx="7772400" cy="114300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EFCCD6E-223D-4F17-9578-6D913E4DA1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B3F2355-88FF-48E7-8FD2-8C6E1F0EF4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5BC27C2-AA89-45EC-8C3B-E063481A98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7DFB5-C5D2-4D1E-A3E3-37E53C797AA9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8636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AEAD97D-F3D0-4203-AC93-1C2FF6F394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34C866-D281-4991-8435-8C745A3B49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2860F0A-E20E-466C-AFF0-AE716DA58D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61205E-47FA-4B71-A8FB-29D38DF321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511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301625"/>
            <a:ext cx="7772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827213"/>
            <a:ext cx="38100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" y="3846513"/>
            <a:ext cx="38100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827213"/>
            <a:ext cx="38100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8D1D2E1-BA33-46D1-B738-A520975482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B7E4044-C32D-434D-A9A7-9EE5484514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8DB0960-4F66-4ED4-9646-2FA1F23AA8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B289FF-BE54-4549-806C-228D381710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811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301625"/>
            <a:ext cx="7772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827213"/>
            <a:ext cx="38100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827213"/>
            <a:ext cx="38100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6513"/>
            <a:ext cx="38100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56ABF93-8CD2-4C4A-A8DF-628EDE37AF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10D048E-AB84-47B6-A8A7-4893489C65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9200DAC-EF7E-4289-96CD-9D552A169B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FB123C-9A49-4174-B432-7441A62990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2379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FCD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6104" y="457200"/>
            <a:ext cx="7772400" cy="914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00200"/>
            <a:ext cx="7772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539224"/>
            <a:ext cx="2133600" cy="16637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017F59-29DA-6F48-B92A-5AD511CC2D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6C6463"/>
                </a:solidFill>
                <a:effectLst/>
                <a:uLnTx/>
                <a:uFillTx/>
                <a:latin typeface="Gill Sans MT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7/27/2021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6C6463"/>
              </a:solidFill>
              <a:effectLst/>
              <a:uLnTx/>
              <a:uFillTx/>
              <a:latin typeface="Gill Sans MT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39224"/>
            <a:ext cx="2895600" cy="16637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6C6463"/>
                </a:solidFill>
                <a:effectLst/>
                <a:uLnTx/>
                <a:uFillTx/>
                <a:latin typeface="Gill Sans MT"/>
                <a:ea typeface="+mn-ea"/>
              </a:rPr>
              <a:t>FOOTER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539224"/>
            <a:ext cx="2133600" cy="16637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82948-4DBE-204D-AB9E-B65E067054AE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6C6463"/>
                </a:solidFill>
                <a:effectLst/>
                <a:uLnTx/>
                <a:uFillTx/>
                <a:latin typeface="Gill Sans MT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6C6463"/>
              </a:solidFill>
              <a:effectLst/>
              <a:uLnTx/>
              <a:uFillTx/>
              <a:latin typeface="Gill Sans MT"/>
              <a:ea typeface="+mn-ea"/>
            </a:endParaRPr>
          </a:p>
        </p:txBody>
      </p:sp>
      <p:sp>
        <p:nvSpPr>
          <p:cNvPr id="7" name="Frame 6"/>
          <p:cNvSpPr/>
          <p:nvPr userDrawn="1"/>
        </p:nvSpPr>
        <p:spPr>
          <a:xfrm>
            <a:off x="0" y="0"/>
            <a:ext cx="9144000" cy="6858000"/>
          </a:xfrm>
          <a:prstGeom prst="frame">
            <a:avLst>
              <a:gd name="adj1" fmla="val 222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9222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65" r:id="rId1"/>
    <p:sldLayoutId id="2147485766" r:id="rId2"/>
    <p:sldLayoutId id="2147485767" r:id="rId3"/>
    <p:sldLayoutId id="2147485768" r:id="rId4"/>
    <p:sldLayoutId id="2147485769" r:id="rId5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rgbClr val="BA0C2F"/>
          </a:solidFill>
          <a:latin typeface="Gill Sans MT"/>
          <a:ea typeface="+mj-ea"/>
          <a:cs typeface="Gill Sans MT"/>
        </a:defRPr>
      </a:lvl1pPr>
    </p:titleStyle>
    <p:bodyStyle>
      <a:lvl1pPr marL="230188" indent="-230188" algn="l" defTabSz="457200" rtl="0" eaLnBrk="1" latinLnBrk="0" hangingPunct="1">
        <a:spcBef>
          <a:spcPts val="0"/>
        </a:spcBef>
        <a:spcAft>
          <a:spcPts val="1200"/>
        </a:spcAft>
        <a:buFont typeface="Arial"/>
        <a:buChar char="•"/>
        <a:defRPr sz="2000" b="0" i="0" kern="1200">
          <a:solidFill>
            <a:srgbClr val="6C6463"/>
          </a:solidFill>
          <a:latin typeface="Gill Sans MT"/>
          <a:ea typeface="+mn-ea"/>
          <a:cs typeface="Gill Sans MT"/>
        </a:defRPr>
      </a:lvl1pPr>
      <a:lvl2pPr marL="684213" indent="-230188" algn="l" defTabSz="457200" rtl="0" eaLnBrk="1" latinLnBrk="0" hangingPunct="1">
        <a:spcBef>
          <a:spcPts val="0"/>
        </a:spcBef>
        <a:spcAft>
          <a:spcPts val="1200"/>
        </a:spcAft>
        <a:buFont typeface="Arial"/>
        <a:buChar char="–"/>
        <a:defRPr sz="2000" b="0" i="0" kern="1200">
          <a:solidFill>
            <a:srgbClr val="6C6463"/>
          </a:solidFill>
          <a:latin typeface="Gill Sans MT"/>
          <a:ea typeface="+mn-ea"/>
          <a:cs typeface="Gill Sans MT"/>
        </a:defRPr>
      </a:lvl2pPr>
      <a:lvl3pPr marL="914400" indent="-230188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6C6463"/>
          </a:solidFill>
          <a:latin typeface="Gill Sans MT"/>
          <a:ea typeface="+mn-ea"/>
          <a:cs typeface="Gill Sans MT"/>
        </a:defRPr>
      </a:lvl3pPr>
      <a:lvl4pPr marL="1146175" indent="-231775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6C6463"/>
          </a:solidFill>
          <a:latin typeface="Gill Sans MT"/>
          <a:ea typeface="+mn-ea"/>
          <a:cs typeface="Gill Sans MT"/>
        </a:defRPr>
      </a:lvl4pPr>
      <a:lvl5pPr marL="1255713" indent="-230188" algn="l" defTabSz="457200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rgbClr val="6C6463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w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wmf"/><Relationship Id="rId5" Type="http://schemas.openxmlformats.org/officeDocument/2006/relationships/image" Target="../media/image4.wmf"/><Relationship Id="rId4" Type="http://schemas.openxmlformats.org/officeDocument/2006/relationships/image" Target="../media/image3.wmf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914400" y="977899"/>
            <a:ext cx="6934200" cy="107721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800" dirty="0"/>
              <a:t>Introduction to DHS CAPI system</a:t>
            </a:r>
            <a:endParaRPr lang="en-US" altLang="en-US" sz="4000" dirty="0"/>
          </a:p>
        </p:txBody>
      </p:sp>
      <p:sp>
        <p:nvSpPr>
          <p:cNvPr id="4099" name="Rectangle 5"/>
          <p:cNvSpPr>
            <a:spLocks noChangeArrowheads="1"/>
          </p:cNvSpPr>
          <p:nvPr/>
        </p:nvSpPr>
        <p:spPr bwMode="auto">
          <a:xfrm>
            <a:off x="7848600" y="5880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885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5EAEBE0-B032-4134-B152-9EEA1F04FC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3600"/>
              <a:t>Interviewers System Components</a:t>
            </a:r>
          </a:p>
        </p:txBody>
      </p:sp>
      <p:pic>
        <p:nvPicPr>
          <p:cNvPr id="22549" name="Picture 66" descr="MCj04281370000[1]">
            <a:extLst>
              <a:ext uri="{FF2B5EF4-FFF2-40B4-BE49-F238E27FC236}">
                <a16:creationId xmlns:a16="http://schemas.microsoft.com/office/drawing/2014/main" id="{C05DBF87-0F7E-43AE-8595-37EFEE40764C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92" y="1827213"/>
            <a:ext cx="1639015" cy="1866900"/>
          </a:xfrm>
          <a:noFill/>
        </p:spPr>
      </p:pic>
      <p:sp>
        <p:nvSpPr>
          <p:cNvPr id="22531" name="Rectangle 3">
            <a:extLst>
              <a:ext uri="{FF2B5EF4-FFF2-40B4-BE49-F238E27FC236}">
                <a16:creationId xmlns:a16="http://schemas.microsoft.com/office/drawing/2014/main" id="{8FE7F179-511F-4E60-BAC7-39B1AABFA125}"/>
              </a:ext>
            </a:extLst>
          </p:cNvPr>
          <p:cNvSpPr>
            <a:spLocks noGrp="1" noChangeArrowheads="1"/>
          </p:cNvSpPr>
          <p:nvPr>
            <p:ph type="body" sz="half" idx="3"/>
          </p:nvPr>
        </p:nvSpPr>
        <p:spPr>
          <a:xfrm>
            <a:off x="5029200" y="1409700"/>
            <a:ext cx="3810000" cy="53340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sz="2000"/>
              <a:t>Menu application </a:t>
            </a:r>
          </a:p>
          <a:p>
            <a:pPr eaLnBrk="1" hangingPunct="1"/>
            <a:r>
              <a:rPr lang="en-US" altLang="en-US" sz="2000"/>
              <a:t>Household interview </a:t>
            </a:r>
          </a:p>
          <a:p>
            <a:pPr eaLnBrk="1" hangingPunct="1"/>
            <a:r>
              <a:rPr lang="en-US" altLang="en-US" sz="2000"/>
              <a:t>Individual interview </a:t>
            </a:r>
          </a:p>
          <a:p>
            <a:pPr eaLnBrk="1" hangingPunct="1"/>
            <a:r>
              <a:rPr lang="en-US" altLang="en-US" sz="2000"/>
              <a:t>Entering biomarkers</a:t>
            </a:r>
          </a:p>
          <a:p>
            <a:pPr eaLnBrk="1" hangingPunct="1"/>
            <a:r>
              <a:rPr lang="en-US" altLang="en-US" sz="2000"/>
              <a:t>List households and individuals in the cluster </a:t>
            </a:r>
          </a:p>
          <a:p>
            <a:pPr eaLnBrk="1" hangingPunct="1"/>
            <a:r>
              <a:rPr lang="en-US" altLang="en-US" sz="2000"/>
              <a:t>Eligible women and children in a household </a:t>
            </a:r>
          </a:p>
          <a:p>
            <a:pPr eaLnBrk="1" hangingPunct="1"/>
            <a:r>
              <a:rPr lang="en-US" altLang="en-US" sz="2000"/>
              <a:t>Backup to flash memory devices</a:t>
            </a:r>
          </a:p>
          <a:p>
            <a:pPr eaLnBrk="1" hangingPunct="1"/>
            <a:r>
              <a:rPr lang="en-US" altLang="en-US" sz="2000"/>
              <a:t>Transfer data to supervisors/sharing data with the team</a:t>
            </a:r>
          </a:p>
          <a:p>
            <a:pPr eaLnBrk="1" hangingPunct="1"/>
            <a:r>
              <a:rPr lang="en-US" altLang="en-US" sz="2000"/>
              <a:t>Ability to modify identifiers </a:t>
            </a:r>
          </a:p>
          <a:p>
            <a:pPr eaLnBrk="1" hangingPunct="1"/>
            <a:r>
              <a:rPr lang="en-US" altLang="en-US" sz="2000"/>
              <a:t>Get updates from supervisor</a:t>
            </a:r>
          </a:p>
        </p:txBody>
      </p:sp>
      <p:sp>
        <p:nvSpPr>
          <p:cNvPr id="22532" name="Text Box 19">
            <a:extLst>
              <a:ext uri="{FF2B5EF4-FFF2-40B4-BE49-F238E27FC236}">
                <a16:creationId xmlns:a16="http://schemas.microsoft.com/office/drawing/2014/main" id="{4F85B03D-3303-4BA1-B974-B7EEECBC6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362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  <a:cs typeface="Arial" panose="020B0604020202020204" pitchFamily="34" charset="0"/>
              </a:rPr>
              <a:t>Int1</a:t>
            </a:r>
          </a:p>
        </p:txBody>
      </p:sp>
      <p:sp>
        <p:nvSpPr>
          <p:cNvPr id="22533" name="Text Box 20">
            <a:extLst>
              <a:ext uri="{FF2B5EF4-FFF2-40B4-BE49-F238E27FC236}">
                <a16:creationId xmlns:a16="http://schemas.microsoft.com/office/drawing/2014/main" id="{5ACA5579-161B-4204-AF75-B9D470A6D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362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  <a:cs typeface="Arial" panose="020B0604020202020204" pitchFamily="34" charset="0"/>
              </a:rPr>
              <a:t>Int2</a:t>
            </a:r>
          </a:p>
        </p:txBody>
      </p:sp>
      <p:sp>
        <p:nvSpPr>
          <p:cNvPr id="22534" name="Text Box 21">
            <a:extLst>
              <a:ext uri="{FF2B5EF4-FFF2-40B4-BE49-F238E27FC236}">
                <a16:creationId xmlns:a16="http://schemas.microsoft.com/office/drawing/2014/main" id="{D8843197-622B-452A-AD67-DB26C2FF6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362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  <a:cs typeface="Arial" panose="020B0604020202020204" pitchFamily="34" charset="0"/>
              </a:rPr>
              <a:t>Int5</a:t>
            </a:r>
          </a:p>
        </p:txBody>
      </p:sp>
      <p:sp>
        <p:nvSpPr>
          <p:cNvPr id="22535" name="Line 33">
            <a:extLst>
              <a:ext uri="{FF2B5EF4-FFF2-40B4-BE49-F238E27FC236}">
                <a16:creationId xmlns:a16="http://schemas.microsoft.com/office/drawing/2014/main" id="{3CC6AE47-DB1B-4980-8157-2B05DCE02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4419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Line 35">
            <a:extLst>
              <a:ext uri="{FF2B5EF4-FFF2-40B4-BE49-F238E27FC236}">
                <a16:creationId xmlns:a16="http://schemas.microsoft.com/office/drawing/2014/main" id="{A3122A45-3D4A-44EC-9E57-5E211B8FEA7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0480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7" name="Line 36">
            <a:extLst>
              <a:ext uri="{FF2B5EF4-FFF2-40B4-BE49-F238E27FC236}">
                <a16:creationId xmlns:a16="http://schemas.microsoft.com/office/drawing/2014/main" id="{EDED066C-7BF4-4676-94A4-E2D7C9D1FC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3048000"/>
            <a:ext cx="533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8" name="Text Box 41">
            <a:extLst>
              <a:ext uri="{FF2B5EF4-FFF2-40B4-BE49-F238E27FC236}">
                <a16:creationId xmlns:a16="http://schemas.microsoft.com/office/drawing/2014/main" id="{1EE4FFA3-223E-47E8-A780-F3AA11338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600200"/>
            <a:ext cx="990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 b="1">
                <a:cs typeface="Arial" panose="020B0604020202020204" pitchFamily="34" charset="0"/>
              </a:rPr>
              <a:t>Backups</a:t>
            </a:r>
          </a:p>
        </p:txBody>
      </p:sp>
      <p:sp>
        <p:nvSpPr>
          <p:cNvPr id="22539" name="Line 42">
            <a:extLst>
              <a:ext uri="{FF2B5EF4-FFF2-40B4-BE49-F238E27FC236}">
                <a16:creationId xmlns:a16="http://schemas.microsoft.com/office/drawing/2014/main" id="{25CFC184-96B1-42D4-ADC5-E04A621972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1200" y="2057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0" name="Line 43">
            <a:extLst>
              <a:ext uri="{FF2B5EF4-FFF2-40B4-BE49-F238E27FC236}">
                <a16:creationId xmlns:a16="http://schemas.microsoft.com/office/drawing/2014/main" id="{3D3ED35A-CD14-467C-AC41-A44BC2EAD2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057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1" name="Text Box 45">
            <a:extLst>
              <a:ext uri="{FF2B5EF4-FFF2-40B4-BE49-F238E27FC236}">
                <a16:creationId xmlns:a16="http://schemas.microsoft.com/office/drawing/2014/main" id="{9F2AE535-D966-4C43-B9E9-38BF5E356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3246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 b="1">
                <a:cs typeface="Arial" panose="020B0604020202020204" pitchFamily="34" charset="0"/>
              </a:rPr>
              <a:t>Supervisor</a:t>
            </a:r>
          </a:p>
        </p:txBody>
      </p:sp>
      <p:pic>
        <p:nvPicPr>
          <p:cNvPr id="22542" name="Picture 46" descr="MCj02517490000[1]">
            <a:extLst>
              <a:ext uri="{FF2B5EF4-FFF2-40B4-BE49-F238E27FC236}">
                <a16:creationId xmlns:a16="http://schemas.microsoft.com/office/drawing/2014/main" id="{C8F2A253-A269-4D34-8C81-B4481328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09800"/>
            <a:ext cx="76200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3" name="AutoShape 48">
            <a:extLst>
              <a:ext uri="{FF2B5EF4-FFF2-40B4-BE49-F238E27FC236}">
                <a16:creationId xmlns:a16="http://schemas.microsoft.com/office/drawing/2014/main" id="{E2E8385C-ED9C-4B81-BECF-AD9148D57CFD}"/>
              </a:ext>
            </a:extLst>
          </p:cNvPr>
          <p:cNvSpPr>
            <a:spLocks/>
          </p:cNvSpPr>
          <p:nvPr/>
        </p:nvSpPr>
        <p:spPr bwMode="auto">
          <a:xfrm>
            <a:off x="3581400" y="2209800"/>
            <a:ext cx="152400" cy="990600"/>
          </a:xfrm>
          <a:prstGeom prst="rightBrace">
            <a:avLst>
              <a:gd name="adj1" fmla="val 54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22544" name="Text Box 49">
            <a:extLst>
              <a:ext uri="{FF2B5EF4-FFF2-40B4-BE49-F238E27FC236}">
                <a16:creationId xmlns:a16="http://schemas.microsoft.com/office/drawing/2014/main" id="{A2A070EC-0645-4886-8697-74928204C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895600"/>
            <a:ext cx="838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 b="1">
                <a:cs typeface="Arial" panose="020B0604020202020204" pitchFamily="34" charset="0"/>
              </a:rPr>
              <a:t> Repair Transfer Utilities</a:t>
            </a:r>
          </a:p>
        </p:txBody>
      </p:sp>
      <p:sp>
        <p:nvSpPr>
          <p:cNvPr id="22545" name="Line 51">
            <a:extLst>
              <a:ext uri="{FF2B5EF4-FFF2-40B4-BE49-F238E27FC236}">
                <a16:creationId xmlns:a16="http://schemas.microsoft.com/office/drawing/2014/main" id="{67B57EBA-4344-4F77-AC5A-7830EA787B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05000" y="3048000"/>
            <a:ext cx="457200" cy="685800"/>
          </a:xfrm>
          <a:prstGeom prst="line">
            <a:avLst/>
          </a:prstGeom>
          <a:noFill/>
          <a:ln w="9525">
            <a:solidFill>
              <a:srgbClr val="E1004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6" name="Line 53">
            <a:extLst>
              <a:ext uri="{FF2B5EF4-FFF2-40B4-BE49-F238E27FC236}">
                <a16:creationId xmlns:a16="http://schemas.microsoft.com/office/drawing/2014/main" id="{44320F94-3037-47BA-8A09-A48F374B09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3048000"/>
            <a:ext cx="533400" cy="685800"/>
          </a:xfrm>
          <a:prstGeom prst="line">
            <a:avLst/>
          </a:prstGeom>
          <a:noFill/>
          <a:ln w="9525">
            <a:solidFill>
              <a:srgbClr val="E1004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7" name="Line 54">
            <a:extLst>
              <a:ext uri="{FF2B5EF4-FFF2-40B4-BE49-F238E27FC236}">
                <a16:creationId xmlns:a16="http://schemas.microsoft.com/office/drawing/2014/main" id="{A0361EBA-F196-4194-B50E-C4F0049CBE4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90800" y="4419600"/>
            <a:ext cx="0" cy="533400"/>
          </a:xfrm>
          <a:prstGeom prst="line">
            <a:avLst/>
          </a:prstGeom>
          <a:noFill/>
          <a:ln w="9525">
            <a:solidFill>
              <a:srgbClr val="E1004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8" name="Text Box 58">
            <a:extLst>
              <a:ext uri="{FF2B5EF4-FFF2-40B4-BE49-F238E27FC236}">
                <a16:creationId xmlns:a16="http://schemas.microsoft.com/office/drawing/2014/main" id="{4F112159-AA58-416C-920A-4633BBD71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0" y="3786188"/>
            <a:ext cx="838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 b="1">
                <a:cs typeface="Arial" panose="020B0604020202020204" pitchFamily="34" charset="0"/>
              </a:rPr>
              <a:t>Update Transfer Utilities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6A04C215-B458-4DEE-9B83-973A33944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7829" y="2171700"/>
            <a:ext cx="1154341" cy="990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">
            <a:extLst>
              <a:ext uri="{FF2B5EF4-FFF2-40B4-BE49-F238E27FC236}">
                <a16:creationId xmlns:a16="http://schemas.microsoft.com/office/drawing/2014/main" id="{16C642C6-A530-4D85-BD68-E35167193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4722" y="2209800"/>
            <a:ext cx="1143000" cy="990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633CE1CF-BC00-4303-81D1-64FD89FCB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41228" y="1409701"/>
            <a:ext cx="914400" cy="761999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A6B1B213-3C82-4519-BC09-CECA74B89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77602" y="1409701"/>
            <a:ext cx="914400" cy="761999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  <p:pic>
        <p:nvPicPr>
          <p:cNvPr id="35" name="Picture 2" descr="http://aux4.iconpedia.net/uploads/909512227.png">
            <a:extLst>
              <a:ext uri="{FF2B5EF4-FFF2-40B4-BE49-F238E27FC236}">
                <a16:creationId xmlns:a16="http://schemas.microsoft.com/office/drawing/2014/main" id="{35AAEC4A-6502-4CE6-ADDF-77C1D6337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3757613"/>
            <a:ext cx="3540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5D0B5CB7-2872-4D5A-BB10-2B176E3568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3600"/>
              <a:t>Supervisor System Components</a:t>
            </a:r>
          </a:p>
        </p:txBody>
      </p:sp>
      <p:pic>
        <p:nvPicPr>
          <p:cNvPr id="39939" name="Picture 38" descr="MCj04281370000[1]">
            <a:extLst>
              <a:ext uri="{FF2B5EF4-FFF2-40B4-BE49-F238E27FC236}">
                <a16:creationId xmlns:a16="http://schemas.microsoft.com/office/drawing/2014/main" id="{E0C05A70-058A-49C1-884F-D53E6BE5C7B8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2514600"/>
            <a:ext cx="1163638" cy="1331913"/>
          </a:xfrm>
          <a:noFill/>
        </p:spPr>
      </p:pic>
      <p:sp>
        <p:nvSpPr>
          <p:cNvPr id="39940" name="Rectangle 3">
            <a:extLst>
              <a:ext uri="{FF2B5EF4-FFF2-40B4-BE49-F238E27FC236}">
                <a16:creationId xmlns:a16="http://schemas.microsoft.com/office/drawing/2014/main" id="{434B5280-A0AF-4567-AA5B-BAE1FC41BA4C}"/>
              </a:ext>
            </a:extLst>
          </p:cNvPr>
          <p:cNvSpPr>
            <a:spLocks noGrp="1" noChangeArrowheads="1"/>
          </p:cNvSpPr>
          <p:nvPr>
            <p:ph type="body" sz="half" idx="3"/>
          </p:nvPr>
        </p:nvSpPr>
        <p:spPr>
          <a:xfrm>
            <a:off x="4343400" y="1447800"/>
            <a:ext cx="4648200" cy="4495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000"/>
              <a:t>Menu application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/>
              <a:t>Assign households to interviewers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/>
              <a:t>Receives data from interviewers daily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/>
              <a:t>Keeps track of status for every household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/>
              <a:t>Checks data structure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/>
              <a:t>Report overall summaries for the cluster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/>
              <a:t>Options for remeasurement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/>
              <a:t>Options to enter vac from health facilities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/>
              <a:t>Send to central office using IFSS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/>
              <a:t>Get and distribute system updates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/>
              <a:t>Backup data to flash memory devices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/>
              <a:t>Enter barcodes from transmittal sheets</a:t>
            </a:r>
          </a:p>
        </p:txBody>
      </p:sp>
      <p:sp>
        <p:nvSpPr>
          <p:cNvPr id="39941" name="Line 17">
            <a:extLst>
              <a:ext uri="{FF2B5EF4-FFF2-40B4-BE49-F238E27FC236}">
                <a16:creationId xmlns:a16="http://schemas.microsoft.com/office/drawing/2014/main" id="{F4D78D2D-3447-4856-A0ED-8EC55375C8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3200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2" name="Text Box 18">
            <a:extLst>
              <a:ext uri="{FF2B5EF4-FFF2-40B4-BE49-F238E27FC236}">
                <a16:creationId xmlns:a16="http://schemas.microsoft.com/office/drawing/2014/main" id="{D7C7D062-64ED-4A81-BBE9-5B077D9B3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505200"/>
            <a:ext cx="914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 b="1">
                <a:cs typeface="Arial" panose="020B0604020202020204" pitchFamily="34" charset="0"/>
              </a:rPr>
              <a:t>Backup</a:t>
            </a:r>
          </a:p>
        </p:txBody>
      </p:sp>
      <p:sp>
        <p:nvSpPr>
          <p:cNvPr id="39943" name="Line 19">
            <a:extLst>
              <a:ext uri="{FF2B5EF4-FFF2-40B4-BE49-F238E27FC236}">
                <a16:creationId xmlns:a16="http://schemas.microsoft.com/office/drawing/2014/main" id="{9652A89F-E348-4952-AF82-7DBC9FE8C4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1752600"/>
            <a:ext cx="381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4" name="Line 20">
            <a:extLst>
              <a:ext uri="{FF2B5EF4-FFF2-40B4-BE49-F238E27FC236}">
                <a16:creationId xmlns:a16="http://schemas.microsoft.com/office/drawing/2014/main" id="{872189DC-9DFA-4749-99DE-157C714306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1752600"/>
            <a:ext cx="381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9945" name="Picture 22" descr="j0205462">
            <a:extLst>
              <a:ext uri="{FF2B5EF4-FFF2-40B4-BE49-F238E27FC236}">
                <a16:creationId xmlns:a16="http://schemas.microsoft.com/office/drawing/2014/main" id="{984793A5-068B-4EB4-A9CD-BCF3F23BA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13338"/>
            <a:ext cx="144780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6" name="Text Box 23">
            <a:extLst>
              <a:ext uri="{FF2B5EF4-FFF2-40B4-BE49-F238E27FC236}">
                <a16:creationId xmlns:a16="http://schemas.microsoft.com/office/drawing/2014/main" id="{1BCF502A-DCAD-40A9-9763-0EB0F72FB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1722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 b="1">
                <a:cs typeface="Arial" panose="020B0604020202020204" pitchFamily="34" charset="0"/>
              </a:rPr>
              <a:t>Central Office</a:t>
            </a:r>
          </a:p>
        </p:txBody>
      </p:sp>
      <p:sp>
        <p:nvSpPr>
          <p:cNvPr id="39947" name="Line 26">
            <a:extLst>
              <a:ext uri="{FF2B5EF4-FFF2-40B4-BE49-F238E27FC236}">
                <a16:creationId xmlns:a16="http://schemas.microsoft.com/office/drawing/2014/main" id="{DC216670-43F8-4A37-B2CA-15DA7B0D2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3886200"/>
            <a:ext cx="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8" name="Line 27">
            <a:extLst>
              <a:ext uri="{FF2B5EF4-FFF2-40B4-BE49-F238E27FC236}">
                <a16:creationId xmlns:a16="http://schemas.microsoft.com/office/drawing/2014/main" id="{671CDD54-4D34-4029-92A7-E26B91DE1B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1200" y="3810000"/>
            <a:ext cx="0" cy="1371600"/>
          </a:xfrm>
          <a:prstGeom prst="line">
            <a:avLst/>
          </a:prstGeom>
          <a:noFill/>
          <a:ln w="28575">
            <a:solidFill>
              <a:srgbClr val="E1004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9" name="Text Box 29">
            <a:extLst>
              <a:ext uri="{FF2B5EF4-FFF2-40B4-BE49-F238E27FC236}">
                <a16:creationId xmlns:a16="http://schemas.microsoft.com/office/drawing/2014/main" id="{493D0389-A70E-40EF-85B9-9A4FA939E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724400"/>
            <a:ext cx="914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 b="1">
                <a:cs typeface="Arial" panose="020B0604020202020204" pitchFamily="34" charset="0"/>
              </a:rPr>
              <a:t>Internet - GPRS</a:t>
            </a:r>
          </a:p>
        </p:txBody>
      </p:sp>
      <p:sp>
        <p:nvSpPr>
          <p:cNvPr id="39950" name="Text Box 30">
            <a:extLst>
              <a:ext uri="{FF2B5EF4-FFF2-40B4-BE49-F238E27FC236}">
                <a16:creationId xmlns:a16="http://schemas.microsoft.com/office/drawing/2014/main" id="{3BAA8C93-5E22-4DB7-BA90-C19954AF1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447800"/>
            <a:ext cx="45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b="1">
                <a:cs typeface="Arial" panose="020B0604020202020204" pitchFamily="34" charset="0"/>
              </a:rPr>
              <a:t>I1</a:t>
            </a:r>
          </a:p>
        </p:txBody>
      </p:sp>
      <p:sp>
        <p:nvSpPr>
          <p:cNvPr id="39951" name="Text Box 31">
            <a:extLst>
              <a:ext uri="{FF2B5EF4-FFF2-40B4-BE49-F238E27FC236}">
                <a16:creationId xmlns:a16="http://schemas.microsoft.com/office/drawing/2014/main" id="{73489232-FDD1-4555-BAD6-C1614E394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447800"/>
            <a:ext cx="45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b="1">
                <a:cs typeface="Arial" panose="020B0604020202020204" pitchFamily="34" charset="0"/>
              </a:rPr>
              <a:t>I2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1E0D9539-A4FF-4EBA-8A17-7D72D8AD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0986" y="2743201"/>
            <a:ext cx="914400" cy="761999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  <p:pic>
        <p:nvPicPr>
          <p:cNvPr id="24" name="Picture 23" descr="ifssLogo copy.png">
            <a:extLst>
              <a:ext uri="{FF2B5EF4-FFF2-40B4-BE49-F238E27FC236}">
                <a16:creationId xmlns:a16="http://schemas.microsoft.com/office/drawing/2014/main" id="{FDC28724-931B-493E-8F5D-4CC96D868ED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8344" y="4167454"/>
            <a:ext cx="693311" cy="591378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954" name="Line 27">
            <a:extLst>
              <a:ext uri="{FF2B5EF4-FFF2-40B4-BE49-F238E27FC236}">
                <a16:creationId xmlns:a16="http://schemas.microsoft.com/office/drawing/2014/main" id="{A77ADC4C-1C3E-4E6F-AD35-2E1F0E7CAA9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371600" y="1752600"/>
            <a:ext cx="381000" cy="762000"/>
          </a:xfrm>
          <a:prstGeom prst="line">
            <a:avLst/>
          </a:prstGeom>
          <a:noFill/>
          <a:ln w="28575">
            <a:solidFill>
              <a:srgbClr val="E1004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5" name="Line 27">
            <a:extLst>
              <a:ext uri="{FF2B5EF4-FFF2-40B4-BE49-F238E27FC236}">
                <a16:creationId xmlns:a16="http://schemas.microsoft.com/office/drawing/2014/main" id="{EFCCE70D-A8CD-4180-BF64-48DC162A8C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1200" y="1784350"/>
            <a:ext cx="381000" cy="730250"/>
          </a:xfrm>
          <a:prstGeom prst="line">
            <a:avLst/>
          </a:prstGeom>
          <a:noFill/>
          <a:ln w="28575">
            <a:solidFill>
              <a:srgbClr val="E1004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9956" name="Picture 2" descr="http://aux4.iconpedia.net/uploads/909512227.png">
            <a:extLst>
              <a:ext uri="{FF2B5EF4-FFF2-40B4-BE49-F238E27FC236}">
                <a16:creationId xmlns:a16="http://schemas.microsoft.com/office/drawing/2014/main" id="{76C5A29A-BB8D-43C4-98DA-6C2466988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8" y="1798638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7" name="Text Box 18">
            <a:extLst>
              <a:ext uri="{FF2B5EF4-FFF2-40B4-BE49-F238E27FC236}">
                <a16:creationId xmlns:a16="http://schemas.microsoft.com/office/drawing/2014/main" id="{48E13145-27B0-43B7-A0FF-63238FD0D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8" y="1966913"/>
            <a:ext cx="927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 b="1">
                <a:cs typeface="Arial" panose="020B0604020202020204" pitchFamily="34" charset="0"/>
              </a:rPr>
              <a:t>Upgrades</a:t>
            </a:r>
          </a:p>
        </p:txBody>
      </p:sp>
      <p:sp>
        <p:nvSpPr>
          <p:cNvPr id="39958" name="Text Box 18">
            <a:extLst>
              <a:ext uri="{FF2B5EF4-FFF2-40B4-BE49-F238E27FC236}">
                <a16:creationId xmlns:a16="http://schemas.microsoft.com/office/drawing/2014/main" id="{5DBB5670-802A-45EB-B901-6A0A5D372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25" y="1903413"/>
            <a:ext cx="1323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 b="1">
                <a:cs typeface="Arial" panose="020B0604020202020204" pitchFamily="34" charset="0"/>
              </a:rPr>
              <a:t>Send/Receive Data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ACCBFB19-3D5C-406A-976A-6362BB932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686800" cy="6096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3600"/>
              <a:t>Fieldwork Flow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0573310-7297-451E-8430-1A637F936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1295400"/>
            <a:ext cx="3036887" cy="762000"/>
          </a:xfrm>
          <a:prstGeom prst="rect">
            <a:avLst/>
          </a:prstGeom>
          <a:noFill/>
          <a:ln w="9525">
            <a:solidFill>
              <a:srgbClr val="E10040"/>
            </a:solidFill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kern="0" dirty="0"/>
              <a:t>Arrive in cluster, Identify households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BB1599-61D5-44DB-9286-0E0A87763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09800"/>
            <a:ext cx="3048000" cy="971550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kern="0" dirty="0"/>
              <a:t>Supervisor assigns households to interviewers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1CE644-EB09-4E25-A5D6-FEA52FD27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352800"/>
            <a:ext cx="3048000" cy="97155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kern="0" dirty="0"/>
              <a:t>Interviewers interview HHs, identify eligible individuals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6E585BF-0DA3-49A8-96AB-3B05AD41A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5791200"/>
            <a:ext cx="3067050" cy="7620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kern="0" dirty="0"/>
              <a:t>Health Specialists collect height &amp; weight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63AE71F-7875-4334-A5D6-93774AD90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1295400"/>
            <a:ext cx="3417888" cy="131445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400" kern="0" dirty="0"/>
              <a:t>Interviewers carry out women interviews, enter biomarker data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0D43A6B-15AC-49A3-830B-52601B444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4338" y="2743200"/>
            <a:ext cx="3417887" cy="83820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400" kern="0" dirty="0"/>
              <a:t>Interviewers send data to supervisor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1F305FE-1E26-48A4-B14D-3270457A7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4338" y="3714750"/>
            <a:ext cx="3417887" cy="800100"/>
          </a:xfrm>
          <a:prstGeom prst="rect">
            <a:avLst/>
          </a:prstGeom>
          <a:noFill/>
          <a:ln w="9525">
            <a:solidFill>
              <a:schemeClr val="accent1">
                <a:lumMod val="90000"/>
              </a:schemeClr>
            </a:solidFill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400" kern="0" dirty="0"/>
              <a:t>Supervisor runs check to close cluster 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8BA2C74-7488-42F8-92FC-B744123B4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4338" y="5791200"/>
            <a:ext cx="3417887" cy="838200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400" kern="0" dirty="0"/>
              <a:t>Supervisor submits data to central office</a:t>
            </a:r>
          </a:p>
        </p:txBody>
      </p:sp>
      <p:cxnSp>
        <p:nvCxnSpPr>
          <p:cNvPr id="40971" name="Straight Arrow Connector 19">
            <a:extLst>
              <a:ext uri="{FF2B5EF4-FFF2-40B4-BE49-F238E27FC236}">
                <a16:creationId xmlns:a16="http://schemas.microsoft.com/office/drawing/2014/main" id="{07614346-23F4-40F3-8DEC-0AFE064FED5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33800" y="1447800"/>
            <a:ext cx="0" cy="502920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2" name="Straight Arrow Connector 22">
            <a:extLst>
              <a:ext uri="{FF2B5EF4-FFF2-40B4-BE49-F238E27FC236}">
                <a16:creationId xmlns:a16="http://schemas.microsoft.com/office/drawing/2014/main" id="{759ED552-64A9-4D33-BD68-F95D0A4D064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34000" y="1447800"/>
            <a:ext cx="0" cy="502920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3" name="Straight Arrow Connector 23">
            <a:extLst>
              <a:ext uri="{FF2B5EF4-FFF2-40B4-BE49-F238E27FC236}">
                <a16:creationId xmlns:a16="http://schemas.microsoft.com/office/drawing/2014/main" id="{12CE62E7-20DC-49F2-A7FB-3461E09708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905250" y="1600200"/>
            <a:ext cx="1276350" cy="472440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ectangle 2">
            <a:extLst>
              <a:ext uri="{FF2B5EF4-FFF2-40B4-BE49-F238E27FC236}">
                <a16:creationId xmlns:a16="http://schemas.microsoft.com/office/drawing/2014/main" id="{63BF229F-FAD4-442A-A9E4-C952A413B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4338" y="4648200"/>
            <a:ext cx="3409950" cy="990600"/>
          </a:xfrm>
          <a:prstGeom prst="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400" kern="0" dirty="0"/>
              <a:t>Supervisor carries out remeasurement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DE893BE-B9D7-4394-8E32-586003EB0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4629150"/>
            <a:ext cx="3143250" cy="838200"/>
          </a:xfrm>
          <a:prstGeom prst="rect">
            <a:avLst/>
          </a:prstGeom>
          <a:noFill/>
          <a:ln w="9525">
            <a:solidFill>
              <a:srgbClr val="666666"/>
            </a:solidFill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kern="0" dirty="0"/>
              <a:t>Interviewers send data to supervisor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5E8FDF85-419B-445B-B178-F3D9EC0794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686800" cy="6096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3600"/>
              <a:t> Central Office System Components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271A6A2-9ACC-435E-ADEA-2FAEF4CC89B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371600"/>
            <a:ext cx="4343400" cy="50292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200"/>
              <a:t>	</a:t>
            </a:r>
            <a:endParaRPr lang="en-US" altLang="en-US" sz="1800"/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Menu Application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Receive clusters from supervisors via internet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Reports &amp; structure checking by cluster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Run secondary editing programs by cluster and modify errors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Run field check tables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Monitor fieldwork operation by cluster or supervisor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Review interviewer notes for cluster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80000"/>
              </a:lnSpc>
            </a:pPr>
            <a:endParaRPr lang="en-US" altLang="en-US" sz="1200"/>
          </a:p>
          <a:p>
            <a:pPr eaLnBrk="1" hangingPunct="1">
              <a:lnSpc>
                <a:spcPct val="80000"/>
              </a:lnSpc>
            </a:pPr>
            <a:endParaRPr lang="en-US" altLang="en-US" sz="1200"/>
          </a:p>
        </p:txBody>
      </p:sp>
      <p:pic>
        <p:nvPicPr>
          <p:cNvPr id="43012" name="Picture 5" descr="j0285750">
            <a:extLst>
              <a:ext uri="{FF2B5EF4-FFF2-40B4-BE49-F238E27FC236}">
                <a16:creationId xmlns:a16="http://schemas.microsoft.com/office/drawing/2014/main" id="{A159AE1F-9F66-4A1C-9047-F4D4EFCFC1C8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201863"/>
            <a:ext cx="1828800" cy="1117600"/>
          </a:xfrm>
        </p:spPr>
      </p:pic>
      <p:pic>
        <p:nvPicPr>
          <p:cNvPr id="43021" name="Picture 21" descr="MCj04281370000[1]">
            <a:extLst>
              <a:ext uri="{FF2B5EF4-FFF2-40B4-BE49-F238E27FC236}">
                <a16:creationId xmlns:a16="http://schemas.microsoft.com/office/drawing/2014/main" id="{31820861-C40C-4D51-BC6F-DDDB65E70F3B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11750" y="1295400"/>
            <a:ext cx="831850" cy="952500"/>
          </a:xfrm>
        </p:spPr>
      </p:pic>
      <p:sp>
        <p:nvSpPr>
          <p:cNvPr id="43013" name="Rectangle 4">
            <a:extLst>
              <a:ext uri="{FF2B5EF4-FFF2-40B4-BE49-F238E27FC236}">
                <a16:creationId xmlns:a16="http://schemas.microsoft.com/office/drawing/2014/main" id="{4BBEE221-853B-42CC-8DAF-064863A85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362200"/>
            <a:ext cx="3770313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/>
          </a:p>
        </p:txBody>
      </p:sp>
      <p:sp>
        <p:nvSpPr>
          <p:cNvPr id="43014" name="Text Box 10">
            <a:extLst>
              <a:ext uri="{FF2B5EF4-FFF2-40B4-BE49-F238E27FC236}">
                <a16:creationId xmlns:a16="http://schemas.microsoft.com/office/drawing/2014/main" id="{B7FEE7CA-69B3-4910-B81E-C587BF1BD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209800"/>
            <a:ext cx="1371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 b="1">
                <a:cs typeface="Arial" panose="020B0604020202020204" pitchFamily="34" charset="0"/>
              </a:rPr>
              <a:t>Supervisor 1</a:t>
            </a:r>
          </a:p>
        </p:txBody>
      </p:sp>
      <p:sp>
        <p:nvSpPr>
          <p:cNvPr id="43015" name="Text Box 11">
            <a:extLst>
              <a:ext uri="{FF2B5EF4-FFF2-40B4-BE49-F238E27FC236}">
                <a16:creationId xmlns:a16="http://schemas.microsoft.com/office/drawing/2014/main" id="{21A12ACD-2196-4F36-86A0-C835BA797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2239963"/>
            <a:ext cx="137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 b="1">
                <a:cs typeface="Arial" panose="020B0604020202020204" pitchFamily="34" charset="0"/>
              </a:rPr>
              <a:t>Supervisor 2</a:t>
            </a:r>
          </a:p>
        </p:txBody>
      </p:sp>
      <p:sp>
        <p:nvSpPr>
          <p:cNvPr id="43016" name="Text Box 12">
            <a:extLst>
              <a:ext uri="{FF2B5EF4-FFF2-40B4-BE49-F238E27FC236}">
                <a16:creationId xmlns:a16="http://schemas.microsoft.com/office/drawing/2014/main" id="{1B9E2027-FE28-4682-BFCF-756852B39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2209800"/>
            <a:ext cx="1371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 b="1">
                <a:cs typeface="Arial" panose="020B0604020202020204" pitchFamily="34" charset="0"/>
              </a:rPr>
              <a:t>Supervisor n</a:t>
            </a:r>
          </a:p>
        </p:txBody>
      </p:sp>
      <p:sp>
        <p:nvSpPr>
          <p:cNvPr id="43017" name="Line 13">
            <a:extLst>
              <a:ext uri="{FF2B5EF4-FFF2-40B4-BE49-F238E27FC236}">
                <a16:creationId xmlns:a16="http://schemas.microsoft.com/office/drawing/2014/main" id="{F5A893E4-2DDB-4A2D-AC72-AC203B829A8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2438400"/>
            <a:ext cx="11430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8" name="Line 14">
            <a:extLst>
              <a:ext uri="{FF2B5EF4-FFF2-40B4-BE49-F238E27FC236}">
                <a16:creationId xmlns:a16="http://schemas.microsoft.com/office/drawing/2014/main" id="{99D7BA84-16AB-4B0A-B609-86E3AB4EB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2514600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9" name="Line 15">
            <a:extLst>
              <a:ext uri="{FF2B5EF4-FFF2-40B4-BE49-F238E27FC236}">
                <a16:creationId xmlns:a16="http://schemas.microsoft.com/office/drawing/2014/main" id="{34D49B5E-D2F7-402E-BA17-ECA0CDD94B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2438400"/>
            <a:ext cx="11430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0" name="Line 18">
            <a:extLst>
              <a:ext uri="{FF2B5EF4-FFF2-40B4-BE49-F238E27FC236}">
                <a16:creationId xmlns:a16="http://schemas.microsoft.com/office/drawing/2014/main" id="{BFE88DFA-D7CD-4799-AB83-86989D966FC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58000" y="2438400"/>
            <a:ext cx="0" cy="1752600"/>
          </a:xfrm>
          <a:prstGeom prst="line">
            <a:avLst/>
          </a:prstGeom>
          <a:noFill/>
          <a:ln w="9525">
            <a:solidFill>
              <a:srgbClr val="E1004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3022" name="Picture 22" descr="MCj04281370000[1]">
            <a:extLst>
              <a:ext uri="{FF2B5EF4-FFF2-40B4-BE49-F238E27FC236}">
                <a16:creationId xmlns:a16="http://schemas.microsoft.com/office/drawing/2014/main" id="{B1D260AD-AF44-436D-BF71-B25AB2C6F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8" y="1295400"/>
            <a:ext cx="830262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3" name="Picture 23" descr="MCj04281370000[1]">
            <a:extLst>
              <a:ext uri="{FF2B5EF4-FFF2-40B4-BE49-F238E27FC236}">
                <a16:creationId xmlns:a16="http://schemas.microsoft.com/office/drawing/2014/main" id="{F4F9750E-CC8F-4325-9497-E43312C9D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295400"/>
            <a:ext cx="830263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ifssLogo copy.png">
            <a:extLst>
              <a:ext uri="{FF2B5EF4-FFF2-40B4-BE49-F238E27FC236}">
                <a16:creationId xmlns:a16="http://schemas.microsoft.com/office/drawing/2014/main" id="{BA93C888-19F0-4CA4-82EC-8AC8C6F23D9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1657" y="3019011"/>
            <a:ext cx="693311" cy="591378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D7660F49-9E5A-4413-8515-2C642CE594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76200" y="-34925"/>
            <a:ext cx="8686800" cy="6096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3600"/>
              <a:t> New Developments – using Android devices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3C060EE-D45E-474E-83F3-7C7FF0B2743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2713" y="1371600"/>
            <a:ext cx="4154487" cy="51054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200"/>
              <a:t>	</a:t>
            </a:r>
            <a:endParaRPr lang="en-US" altLang="en-US" sz="1800"/>
          </a:p>
          <a:p>
            <a:pPr eaLnBrk="1" hangingPunct="1">
              <a:lnSpc>
                <a:spcPct val="80000"/>
              </a:lnSpc>
            </a:pPr>
            <a:r>
              <a:rPr lang="en-US" altLang="en-US" sz="3600"/>
              <a:t>Pros: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Lower cost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Low cost Windows tablets are dying out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Better for GPS and photographs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Easier to use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3200"/>
              <a:t>Cons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Limited to one or few questions per screen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More complicated to program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2400"/>
          </a:p>
          <a:p>
            <a:pPr lvl="1" eaLnBrk="1" hangingPunct="1">
              <a:lnSpc>
                <a:spcPct val="80000"/>
              </a:lnSpc>
            </a:pPr>
            <a:endParaRPr lang="en-US" altLang="en-US" sz="1600"/>
          </a:p>
          <a:p>
            <a:pPr lvl="1"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80000"/>
              </a:lnSpc>
            </a:pPr>
            <a:endParaRPr lang="en-US" altLang="en-US" sz="1200"/>
          </a:p>
          <a:p>
            <a:pPr eaLnBrk="1" hangingPunct="1">
              <a:lnSpc>
                <a:spcPct val="80000"/>
              </a:lnSpc>
            </a:pPr>
            <a:endParaRPr lang="en-US" altLang="en-US" sz="1200"/>
          </a:p>
        </p:txBody>
      </p:sp>
      <p:sp>
        <p:nvSpPr>
          <p:cNvPr id="44036" name="Rectangle 4">
            <a:extLst>
              <a:ext uri="{FF2B5EF4-FFF2-40B4-BE49-F238E27FC236}">
                <a16:creationId xmlns:a16="http://schemas.microsoft.com/office/drawing/2014/main" id="{8764AFB7-4F5A-44BB-B110-2F4521086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362200"/>
            <a:ext cx="3770313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/>
          </a:p>
        </p:txBody>
      </p:sp>
      <p:pic>
        <p:nvPicPr>
          <p:cNvPr id="44037" name="Picture 8">
            <a:extLst>
              <a:ext uri="{FF2B5EF4-FFF2-40B4-BE49-F238E27FC236}">
                <a16:creationId xmlns:a16="http://schemas.microsoft.com/office/drawing/2014/main" id="{C45D7044-58E5-4973-9D72-A37AB68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25" y="1981200"/>
            <a:ext cx="2873375" cy="45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16" descr="A close-up of a tablet&#10;&#10;Description automatically generated with low confidence">
            <a:extLst>
              <a:ext uri="{FF2B5EF4-FFF2-40B4-BE49-F238E27FC236}">
                <a16:creationId xmlns:a16="http://schemas.microsoft.com/office/drawing/2014/main" id="{CA35A49F-070D-428A-8D05-6AE02E634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263" y="1038225"/>
            <a:ext cx="2773362" cy="228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64BB2015-5164-48B2-ACE7-81C1E1CF6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686800" cy="6096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3600"/>
              <a:t> New Developments – using GPS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A698A3E7-2EA9-40EF-9FAB-54DB14D8E2B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371600"/>
            <a:ext cx="5715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200"/>
              <a:t>	</a:t>
            </a:r>
            <a:endParaRPr lang="en-US" altLang="en-US" sz="1800"/>
          </a:p>
          <a:p>
            <a:pPr eaLnBrk="1" hangingPunct="1">
              <a:lnSpc>
                <a:spcPct val="80000"/>
              </a:lnSpc>
            </a:pPr>
            <a:r>
              <a:rPr lang="en-US" altLang="en-US" sz="3200"/>
              <a:t>Require interviewers to take GPS reading for each interview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3200"/>
              <a:t>Reduce /discourage kerbstoning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3200"/>
              <a:t>Check listed households are interviewed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3200"/>
              <a:t>Also exploring use of GPS to assist in finding households</a:t>
            </a:r>
            <a:endParaRPr lang="en-US" altLang="en-US" sz="2000"/>
          </a:p>
          <a:p>
            <a:pPr lvl="1" eaLnBrk="1" hangingPunct="1">
              <a:lnSpc>
                <a:spcPct val="80000"/>
              </a:lnSpc>
            </a:pPr>
            <a:endParaRPr lang="en-US" altLang="en-US" sz="1600"/>
          </a:p>
          <a:p>
            <a:pPr lvl="1"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80000"/>
              </a:lnSpc>
            </a:pPr>
            <a:endParaRPr lang="en-US" altLang="en-US" sz="1200"/>
          </a:p>
          <a:p>
            <a:pPr eaLnBrk="1" hangingPunct="1">
              <a:lnSpc>
                <a:spcPct val="80000"/>
              </a:lnSpc>
            </a:pPr>
            <a:endParaRPr lang="en-US" altLang="en-US" sz="1200"/>
          </a:p>
        </p:txBody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D46F86BD-2ADC-44DA-B9AB-73F35B609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362200"/>
            <a:ext cx="3770313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/>
          </a:p>
        </p:txBody>
      </p:sp>
      <p:pic>
        <p:nvPicPr>
          <p:cNvPr id="45061" name="Picture 2">
            <a:extLst>
              <a:ext uri="{FF2B5EF4-FFF2-40B4-BE49-F238E27FC236}">
                <a16:creationId xmlns:a16="http://schemas.microsoft.com/office/drawing/2014/main" id="{7A4CC58E-7ACC-4D9C-B407-B6D4852A3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447800"/>
            <a:ext cx="31242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EB63414F-FF63-487F-9FDE-649F62363A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686800" cy="6096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3600"/>
              <a:t> New Developments – using photos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EC8A0034-5363-4E65-8842-5A11DB1B51C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371600"/>
            <a:ext cx="4343400" cy="3962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200" dirty="0"/>
              <a:t>	</a:t>
            </a:r>
            <a:endParaRPr lang="en-US" altLang="en-US" sz="1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3600" dirty="0"/>
              <a:t>Photograph vaccination cards to allow checking of entered data against photos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3600" dirty="0"/>
              <a:t>Used in South Africa DHS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US" altLang="en-US" sz="1600" dirty="0"/>
          </a:p>
          <a:p>
            <a:pPr lvl="1" eaLnBrk="1" hangingPunct="1">
              <a:lnSpc>
                <a:spcPct val="80000"/>
              </a:lnSpc>
              <a:defRPr/>
            </a:pPr>
            <a:endParaRPr lang="en-US" altLang="en-US" sz="1600" dirty="0"/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altLang="en-US" sz="2400" dirty="0"/>
          </a:p>
          <a:p>
            <a:pPr eaLnBrk="1" hangingPunct="1">
              <a:lnSpc>
                <a:spcPct val="80000"/>
              </a:lnSpc>
              <a:defRPr/>
            </a:pPr>
            <a:endParaRPr lang="en-US" altLang="en-US" sz="1200" dirty="0"/>
          </a:p>
          <a:p>
            <a:pPr eaLnBrk="1" hangingPunct="1">
              <a:lnSpc>
                <a:spcPct val="80000"/>
              </a:lnSpc>
              <a:defRPr/>
            </a:pPr>
            <a:endParaRPr lang="en-US" altLang="en-US" sz="1200" dirty="0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1E513906-48F9-414E-A3F6-9B7B616DD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362200"/>
            <a:ext cx="3770313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/>
          </a:p>
        </p:txBody>
      </p:sp>
      <p:pic>
        <p:nvPicPr>
          <p:cNvPr id="46085" name="Picture 7">
            <a:extLst>
              <a:ext uri="{FF2B5EF4-FFF2-40B4-BE49-F238E27FC236}">
                <a16:creationId xmlns:a16="http://schemas.microsoft.com/office/drawing/2014/main" id="{607540FD-469B-48EC-B488-869A0E908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5" y="1287463"/>
            <a:ext cx="25146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9">
            <a:extLst>
              <a:ext uri="{FF2B5EF4-FFF2-40B4-BE49-F238E27FC236}">
                <a16:creationId xmlns:a16="http://schemas.microsoft.com/office/drawing/2014/main" id="{CDD718DC-4FCA-4C16-9D84-E57145FA4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5" y="4427538"/>
            <a:ext cx="2989263" cy="22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ACC39384-9587-40D1-A784-58F42805EC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686800" cy="6096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3600"/>
              <a:t> New Developments – recording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8DACA47F-CA00-4666-AB9F-8B22FA338FC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371600"/>
            <a:ext cx="7543800" cy="5029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200"/>
              <a:t>	</a:t>
            </a:r>
            <a:endParaRPr lang="en-US" altLang="en-US" sz="1800"/>
          </a:p>
          <a:p>
            <a:pPr eaLnBrk="1" hangingPunct="1">
              <a:lnSpc>
                <a:spcPct val="80000"/>
              </a:lnSpc>
            </a:pPr>
            <a:r>
              <a:rPr lang="en-US" altLang="en-US" sz="3600"/>
              <a:t>Recording small portions of interviews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3600"/>
              <a:t>Random selection for key questions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3600"/>
              <a:t> “Silent” recording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3600"/>
              <a:t>Objectives: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/>
              <a:t>Discourage kerbstoning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/>
              <a:t>Encourage good interviewing practice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/>
              <a:t>Possibly assist with secondary editing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/>
              <a:t>Verify informed consent statements being read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2800"/>
          </a:p>
          <a:p>
            <a:pPr lvl="1" eaLnBrk="1" hangingPunct="1">
              <a:lnSpc>
                <a:spcPct val="80000"/>
              </a:lnSpc>
            </a:pPr>
            <a:r>
              <a:rPr lang="en-US" altLang="en-US" sz="100"/>
              <a:t>- 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100"/>
          </a:p>
          <a:p>
            <a:pPr lvl="1"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80000"/>
              </a:lnSpc>
            </a:pPr>
            <a:endParaRPr lang="en-US" altLang="en-US" sz="1200"/>
          </a:p>
          <a:p>
            <a:pPr eaLnBrk="1" hangingPunct="1">
              <a:lnSpc>
                <a:spcPct val="80000"/>
              </a:lnSpc>
            </a:pPr>
            <a:endParaRPr lang="en-US" altLang="en-US" sz="1200"/>
          </a:p>
        </p:txBody>
      </p:sp>
      <p:sp>
        <p:nvSpPr>
          <p:cNvPr id="47108" name="Rectangle 4">
            <a:extLst>
              <a:ext uri="{FF2B5EF4-FFF2-40B4-BE49-F238E27FC236}">
                <a16:creationId xmlns:a16="http://schemas.microsoft.com/office/drawing/2014/main" id="{30B7F7F5-30BE-436B-A179-5CFD7AC35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362200"/>
            <a:ext cx="3770313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/>
          </a:p>
        </p:txBody>
      </p:sp>
      <p:pic>
        <p:nvPicPr>
          <p:cNvPr id="47109" name="Picture 2" descr="Icon&#10;&#10;Description automatically generated">
            <a:extLst>
              <a:ext uri="{FF2B5EF4-FFF2-40B4-BE49-F238E27FC236}">
                <a16:creationId xmlns:a16="http://schemas.microsoft.com/office/drawing/2014/main" id="{E08ABEFF-63D3-43A9-A4B7-086994638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199" y="2127606"/>
            <a:ext cx="1560513" cy="19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F91BB5F0-4C69-4F0D-B659-E9F452438F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686800" cy="6096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3600"/>
              <a:t> New Developments – SyncCloud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0E15D81E-62A1-4B95-874A-EC974942B71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371600"/>
            <a:ext cx="41148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200"/>
              <a:t>	</a:t>
            </a:r>
            <a:endParaRPr lang="en-US" altLang="en-US" sz="1800"/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Data transfer system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Provides state of the art real-time data analysis from field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Field check data quality indicators available online accessible by browser / phone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Powerful future applications such as mapping data quality indicators</a:t>
            </a:r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lvl="1" eaLnBrk="1" hangingPunct="1">
              <a:lnSpc>
                <a:spcPct val="80000"/>
              </a:lnSpc>
            </a:pPr>
            <a:endParaRPr lang="en-US" altLang="en-US" sz="2800"/>
          </a:p>
          <a:p>
            <a:pPr lvl="1" eaLnBrk="1" hangingPunct="1">
              <a:lnSpc>
                <a:spcPct val="80000"/>
              </a:lnSpc>
            </a:pPr>
            <a:r>
              <a:rPr lang="en-US" altLang="en-US" sz="100"/>
              <a:t>- 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100"/>
          </a:p>
          <a:p>
            <a:pPr lvl="1"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80000"/>
              </a:lnSpc>
            </a:pPr>
            <a:endParaRPr lang="en-US" altLang="en-US" sz="1200"/>
          </a:p>
          <a:p>
            <a:pPr eaLnBrk="1" hangingPunct="1">
              <a:lnSpc>
                <a:spcPct val="80000"/>
              </a:lnSpc>
            </a:pPr>
            <a:endParaRPr lang="en-US" altLang="en-US" sz="1200"/>
          </a:p>
        </p:txBody>
      </p:sp>
      <p:sp>
        <p:nvSpPr>
          <p:cNvPr id="48132" name="Rectangle 4">
            <a:extLst>
              <a:ext uri="{FF2B5EF4-FFF2-40B4-BE49-F238E27FC236}">
                <a16:creationId xmlns:a16="http://schemas.microsoft.com/office/drawing/2014/main" id="{A89E6A15-B99B-429A-AC76-C44F82C0E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362200"/>
            <a:ext cx="3770313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/>
          </a:p>
        </p:txBody>
      </p:sp>
      <p:pic>
        <p:nvPicPr>
          <p:cNvPr id="48133" name="Picture 5">
            <a:extLst>
              <a:ext uri="{FF2B5EF4-FFF2-40B4-BE49-F238E27FC236}">
                <a16:creationId xmlns:a16="http://schemas.microsoft.com/office/drawing/2014/main" id="{6DB9E654-E7DF-4B49-BDFC-FFA1D2100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1454150"/>
            <a:ext cx="4318000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Picture 7">
            <a:extLst>
              <a:ext uri="{FF2B5EF4-FFF2-40B4-BE49-F238E27FC236}">
                <a16:creationId xmlns:a16="http://schemas.microsoft.com/office/drawing/2014/main" id="{C8DBAD15-9B8B-41B8-B275-01B1FB850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3968750"/>
            <a:ext cx="4157662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6DA55CE-327C-45A2-9B9A-CAD120B697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998" y="374151"/>
            <a:ext cx="7772400" cy="3810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/>
              <a:t>The DHS CAPI System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6881688-AED4-4A3B-9DE9-CE27DA8503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029200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CAPI – Computer Assisted Personal Interview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DHS System developed with the objective of helping interviewers, supervisors and the central office to collect, supervise and monitor the fieldwork operation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Written in CSPro with some utilities written in C# and HTML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Uses internet to transfer data to central office</a:t>
            </a:r>
          </a:p>
          <a:p>
            <a:pPr lvl="1">
              <a:lnSpc>
                <a:spcPct val="80000"/>
              </a:lnSpc>
            </a:pPr>
            <a:r>
              <a:rPr lang="en-US" altLang="en-US" sz="1600" dirty="0"/>
              <a:t>Internet File Streaming System (IFSS)</a:t>
            </a:r>
          </a:p>
          <a:p>
            <a:pPr lvl="1">
              <a:lnSpc>
                <a:spcPct val="80000"/>
              </a:lnSpc>
            </a:pPr>
            <a:r>
              <a:rPr lang="en-US" altLang="en-US" sz="1600" dirty="0" err="1"/>
              <a:t>SyncCloud</a:t>
            </a:r>
            <a:endParaRPr lang="en-US" altLang="en-US" sz="1600" dirty="0"/>
          </a:p>
          <a:p>
            <a:pPr lvl="1">
              <a:lnSpc>
                <a:spcPct val="80000"/>
              </a:lnSpc>
            </a:pPr>
            <a:r>
              <a:rPr lang="en-US" altLang="en-US" sz="1600" dirty="0" err="1"/>
              <a:t>CSWeb</a:t>
            </a:r>
            <a:endParaRPr lang="en-US" altLang="en-US" sz="14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Uses Bluetooth to share data among members of the fieldwork team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Three modules/sub-systems defined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Interviewer data collection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Supervisor tracking of data being collected by the team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Central Office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Line 16">
            <a:extLst>
              <a:ext uri="{FF2B5EF4-FFF2-40B4-BE49-F238E27FC236}">
                <a16:creationId xmlns:a16="http://schemas.microsoft.com/office/drawing/2014/main" id="{69A47A61-FFC5-421D-986D-F6C594E5E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914400"/>
            <a:ext cx="609600" cy="1981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" name="Line 17">
            <a:extLst>
              <a:ext uri="{FF2B5EF4-FFF2-40B4-BE49-F238E27FC236}">
                <a16:creationId xmlns:a16="http://schemas.microsoft.com/office/drawing/2014/main" id="{93A34E73-A559-457A-A843-3EF5101F1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2600" y="914400"/>
            <a:ext cx="228600" cy="1981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8" name="Line 22">
            <a:extLst>
              <a:ext uri="{FF2B5EF4-FFF2-40B4-BE49-F238E27FC236}">
                <a16:creationId xmlns:a16="http://schemas.microsoft.com/office/drawing/2014/main" id="{BB694B9A-873C-485E-A502-94746B6C3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914400"/>
            <a:ext cx="38100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" name="Line 23">
            <a:extLst>
              <a:ext uri="{FF2B5EF4-FFF2-40B4-BE49-F238E27FC236}">
                <a16:creationId xmlns:a16="http://schemas.microsoft.com/office/drawing/2014/main" id="{8B36642B-1C4A-4D69-A471-1947F2F263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6000" y="914400"/>
            <a:ext cx="60960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" name="Line 25">
            <a:extLst>
              <a:ext uri="{FF2B5EF4-FFF2-40B4-BE49-F238E27FC236}">
                <a16:creationId xmlns:a16="http://schemas.microsoft.com/office/drawing/2014/main" id="{4D4BEE9C-587C-4CBC-AE41-72A4260DFE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3657600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1" name="Line 26">
            <a:extLst>
              <a:ext uri="{FF2B5EF4-FFF2-40B4-BE49-F238E27FC236}">
                <a16:creationId xmlns:a16="http://schemas.microsoft.com/office/drawing/2014/main" id="{54F582D7-81C3-438C-8423-A1A6FC43CB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19600" y="3657600"/>
            <a:ext cx="1219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2" name="Text Box 27">
            <a:extLst>
              <a:ext uri="{FF2B5EF4-FFF2-40B4-BE49-F238E27FC236}">
                <a16:creationId xmlns:a16="http://schemas.microsoft.com/office/drawing/2014/main" id="{0B4C964F-B6D2-4B4B-8E1F-540D4F9FC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352800"/>
            <a:ext cx="990600" cy="7032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600">
                <a:cs typeface="Arial" panose="020B0604020202020204" pitchFamily="34" charset="0"/>
              </a:rPr>
              <a:t>Screen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600">
                <a:cs typeface="Arial" panose="020B0604020202020204" pitchFamily="34" charset="0"/>
              </a:rPr>
              <a:t>Reports</a:t>
            </a:r>
          </a:p>
        </p:txBody>
      </p:sp>
      <p:sp>
        <p:nvSpPr>
          <p:cNvPr id="11273" name="Line 28">
            <a:extLst>
              <a:ext uri="{FF2B5EF4-FFF2-40B4-BE49-F238E27FC236}">
                <a16:creationId xmlns:a16="http://schemas.microsoft.com/office/drawing/2014/main" id="{7482293A-B8B7-4352-92A9-482C4A82368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5029200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4" name="Line 29">
            <a:extLst>
              <a:ext uri="{FF2B5EF4-FFF2-40B4-BE49-F238E27FC236}">
                <a16:creationId xmlns:a16="http://schemas.microsoft.com/office/drawing/2014/main" id="{C0958F69-D30A-4747-9AAA-1A01EBF122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76750" y="5126038"/>
            <a:ext cx="358775" cy="425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5" name="Line 30">
            <a:extLst>
              <a:ext uri="{FF2B5EF4-FFF2-40B4-BE49-F238E27FC236}">
                <a16:creationId xmlns:a16="http://schemas.microsoft.com/office/drawing/2014/main" id="{1D4862A1-4ADE-4435-9373-8153CA24D51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86050" y="5205413"/>
            <a:ext cx="571500" cy="4953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6" name="Line 32">
            <a:extLst>
              <a:ext uri="{FF2B5EF4-FFF2-40B4-BE49-F238E27FC236}">
                <a16:creationId xmlns:a16="http://schemas.microsoft.com/office/drawing/2014/main" id="{BD6A6D6A-0578-405C-BC33-5643744881A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14400" y="914400"/>
            <a:ext cx="609600" cy="1981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7" name="Line 34">
            <a:extLst>
              <a:ext uri="{FF2B5EF4-FFF2-40B4-BE49-F238E27FC236}">
                <a16:creationId xmlns:a16="http://schemas.microsoft.com/office/drawing/2014/main" id="{0C00350B-26BD-4AD6-848A-F854803B93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8825" y="5214938"/>
            <a:ext cx="384175" cy="4238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8" name="Line 35">
            <a:extLst>
              <a:ext uri="{FF2B5EF4-FFF2-40B4-BE49-F238E27FC236}">
                <a16:creationId xmlns:a16="http://schemas.microsoft.com/office/drawing/2014/main" id="{C35E3C1A-8E12-4282-BC08-C93E755326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00700" y="4114800"/>
            <a:ext cx="419100" cy="419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9" name="Text Box 36">
            <a:extLst>
              <a:ext uri="{FF2B5EF4-FFF2-40B4-BE49-F238E27FC236}">
                <a16:creationId xmlns:a16="http://schemas.microsoft.com/office/drawing/2014/main" id="{516D2B5D-0C61-40CB-B02B-DBB0B6532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838200"/>
            <a:ext cx="1600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cs typeface="Arial" panose="020B0604020202020204" pitchFamily="34" charset="0"/>
              </a:rPr>
              <a:t>Interviewer’s System</a:t>
            </a:r>
          </a:p>
        </p:txBody>
      </p:sp>
      <p:sp>
        <p:nvSpPr>
          <p:cNvPr id="11280" name="Text Box 37">
            <a:extLst>
              <a:ext uri="{FF2B5EF4-FFF2-40B4-BE49-F238E27FC236}">
                <a16:creationId xmlns:a16="http://schemas.microsoft.com/office/drawing/2014/main" id="{DBD65E7B-F018-47C6-ADB2-EC6B14010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971800"/>
            <a:ext cx="1600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cs typeface="Arial" panose="020B0604020202020204" pitchFamily="34" charset="0"/>
              </a:rPr>
              <a:t>Supervisor’s System</a:t>
            </a:r>
          </a:p>
        </p:txBody>
      </p:sp>
      <p:sp>
        <p:nvSpPr>
          <p:cNvPr id="11281" name="Text Box 40">
            <a:extLst>
              <a:ext uri="{FF2B5EF4-FFF2-40B4-BE49-F238E27FC236}">
                <a16:creationId xmlns:a16="http://schemas.microsoft.com/office/drawing/2014/main" id="{256192C6-422E-4EEB-A76C-79825834F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57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  <a:cs typeface="Arial" panose="020B0604020202020204" pitchFamily="34" charset="0"/>
              </a:rPr>
              <a:t>Int 2</a:t>
            </a:r>
          </a:p>
        </p:txBody>
      </p:sp>
      <p:sp>
        <p:nvSpPr>
          <p:cNvPr id="11282" name="Text Box 45">
            <a:extLst>
              <a:ext uri="{FF2B5EF4-FFF2-40B4-BE49-F238E27FC236}">
                <a16:creationId xmlns:a16="http://schemas.microsoft.com/office/drawing/2014/main" id="{6B5124DF-F868-41F3-8CCB-50A02A881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3810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  <a:cs typeface="Arial" panose="020B0604020202020204" pitchFamily="34" charset="0"/>
              </a:rPr>
              <a:t>Int 5</a:t>
            </a:r>
          </a:p>
        </p:txBody>
      </p:sp>
      <p:sp>
        <p:nvSpPr>
          <p:cNvPr id="11283" name="Text Box 46">
            <a:extLst>
              <a:ext uri="{FF2B5EF4-FFF2-40B4-BE49-F238E27FC236}">
                <a16:creationId xmlns:a16="http://schemas.microsoft.com/office/drawing/2014/main" id="{7FFF7FE9-740A-4DDA-A4D5-676936D6B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8862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 b="1">
                <a:cs typeface="Arial" panose="020B0604020202020204" pitchFamily="34" charset="0"/>
              </a:rPr>
              <a:t>Supervisor</a:t>
            </a:r>
          </a:p>
        </p:txBody>
      </p:sp>
      <p:sp>
        <p:nvSpPr>
          <p:cNvPr id="11284" name="Text Box 47">
            <a:extLst>
              <a:ext uri="{FF2B5EF4-FFF2-40B4-BE49-F238E27FC236}">
                <a16:creationId xmlns:a16="http://schemas.microsoft.com/office/drawing/2014/main" id="{C2F4CB74-56AB-43FF-A0C7-E4438D220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8862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 b="1">
                <a:cs typeface="Arial" panose="020B0604020202020204" pitchFamily="34" charset="0"/>
              </a:rPr>
              <a:t>Supervisor</a:t>
            </a:r>
          </a:p>
        </p:txBody>
      </p:sp>
      <p:sp>
        <p:nvSpPr>
          <p:cNvPr id="11285" name="Line 52">
            <a:extLst>
              <a:ext uri="{FF2B5EF4-FFF2-40B4-BE49-F238E27FC236}">
                <a16:creationId xmlns:a16="http://schemas.microsoft.com/office/drawing/2014/main" id="{C62FC17F-F821-4F06-A9C5-E9604769C3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8825" y="6007100"/>
            <a:ext cx="533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6" name="Line 55">
            <a:extLst>
              <a:ext uri="{FF2B5EF4-FFF2-40B4-BE49-F238E27FC236}">
                <a16:creationId xmlns:a16="http://schemas.microsoft.com/office/drawing/2014/main" id="{9983898D-BF1B-4025-94F8-33A66B1AFDB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419600"/>
            <a:ext cx="91440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7" name="Text Box 56">
            <a:extLst>
              <a:ext uri="{FF2B5EF4-FFF2-40B4-BE49-F238E27FC236}">
                <a16:creationId xmlns:a16="http://schemas.microsoft.com/office/drawing/2014/main" id="{446463BD-DBAE-4ED7-863C-359C6F486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5257800"/>
            <a:ext cx="1752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cs typeface="Arial" panose="020B0604020202020204" pitchFamily="34" charset="0"/>
              </a:rPr>
              <a:t>Central Office System</a:t>
            </a:r>
          </a:p>
        </p:txBody>
      </p:sp>
      <p:sp>
        <p:nvSpPr>
          <p:cNvPr id="11288" name="Line 57">
            <a:extLst>
              <a:ext uri="{FF2B5EF4-FFF2-40B4-BE49-F238E27FC236}">
                <a16:creationId xmlns:a16="http://schemas.microsoft.com/office/drawing/2014/main" id="{CEE6C557-275B-4E22-B760-7D2C0C78EEE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209800"/>
            <a:ext cx="92964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289" name="Picture 15" descr="j0205462">
            <a:extLst>
              <a:ext uri="{FF2B5EF4-FFF2-40B4-BE49-F238E27FC236}">
                <a16:creationId xmlns:a16="http://schemas.microsoft.com/office/drawing/2014/main" id="{3426E560-6B17-4431-982C-1FDC2E8E1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5033963"/>
            <a:ext cx="144780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90" name="Text Box 31">
            <a:extLst>
              <a:ext uri="{FF2B5EF4-FFF2-40B4-BE49-F238E27FC236}">
                <a16:creationId xmlns:a16="http://schemas.microsoft.com/office/drawing/2014/main" id="{271B9067-FBAD-438F-8BA4-71CD98344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5029200"/>
            <a:ext cx="1143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600">
                <a:cs typeface="Arial" panose="020B0604020202020204" pitchFamily="34" charset="0"/>
              </a:rPr>
              <a:t>Data Transfer &amp; Updates</a:t>
            </a:r>
          </a:p>
        </p:txBody>
      </p:sp>
      <p:sp>
        <p:nvSpPr>
          <p:cNvPr id="11291" name="Text Box 53">
            <a:extLst>
              <a:ext uri="{FF2B5EF4-FFF2-40B4-BE49-F238E27FC236}">
                <a16:creationId xmlns:a16="http://schemas.microsoft.com/office/drawing/2014/main" id="{E48ED331-248E-48B1-8E55-82D685B5C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525" y="6149975"/>
            <a:ext cx="1143000" cy="3365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600">
                <a:cs typeface="Arial" panose="020B0604020202020204" pitchFamily="34" charset="0"/>
              </a:rPr>
              <a:t>Reports</a:t>
            </a:r>
          </a:p>
        </p:txBody>
      </p:sp>
      <p:pic>
        <p:nvPicPr>
          <p:cNvPr id="11292" name="Picture 68" descr="MCj02374280000[1]">
            <a:extLst>
              <a:ext uri="{FF2B5EF4-FFF2-40B4-BE49-F238E27FC236}">
                <a16:creationId xmlns:a16="http://schemas.microsoft.com/office/drawing/2014/main" id="{FE31C60D-83E3-47CC-83BD-6E653900A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363" y="5462588"/>
            <a:ext cx="6032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93" name="Text Box 48">
            <a:extLst>
              <a:ext uri="{FF2B5EF4-FFF2-40B4-BE49-F238E27FC236}">
                <a16:creationId xmlns:a16="http://schemas.microsoft.com/office/drawing/2014/main" id="{798C7036-8C1A-4169-B9A2-94FD13F1F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64008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 b="1">
                <a:cs typeface="Arial" panose="020B0604020202020204" pitchFamily="34" charset="0"/>
              </a:rPr>
              <a:t>Central Office</a:t>
            </a:r>
          </a:p>
        </p:txBody>
      </p:sp>
      <p:pic>
        <p:nvPicPr>
          <p:cNvPr id="11294" name="Picture 77" descr="MCj02517490000[1]">
            <a:extLst>
              <a:ext uri="{FF2B5EF4-FFF2-40B4-BE49-F238E27FC236}">
                <a16:creationId xmlns:a16="http://schemas.microsoft.com/office/drawing/2014/main" id="{2983D9DF-7127-455E-8484-659890C5D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76200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95" name="Text Box 78">
            <a:extLst>
              <a:ext uri="{FF2B5EF4-FFF2-40B4-BE49-F238E27FC236}">
                <a16:creationId xmlns:a16="http://schemas.microsoft.com/office/drawing/2014/main" id="{E0AF2AE8-A095-4D14-9569-8940ED206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9900" y="569913"/>
            <a:ext cx="1447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 b="1">
                <a:cs typeface="Arial" panose="020B0604020202020204" pitchFamily="34" charset="0"/>
              </a:rPr>
              <a:t>Repair/upgrades</a:t>
            </a:r>
          </a:p>
        </p:txBody>
      </p:sp>
      <p:sp>
        <p:nvSpPr>
          <p:cNvPr id="11296" name="Line 80">
            <a:extLst>
              <a:ext uri="{FF2B5EF4-FFF2-40B4-BE49-F238E27FC236}">
                <a16:creationId xmlns:a16="http://schemas.microsoft.com/office/drawing/2014/main" id="{A9B15CE1-18D4-459A-8B7A-F1E49B87F5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76200"/>
            <a:ext cx="320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97" name="Line 81">
            <a:extLst>
              <a:ext uri="{FF2B5EF4-FFF2-40B4-BE49-F238E27FC236}">
                <a16:creationId xmlns:a16="http://schemas.microsoft.com/office/drawing/2014/main" id="{056CAC66-AD59-43CF-93F2-25F34A8A243B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76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98" name="Line 82">
            <a:extLst>
              <a:ext uri="{FF2B5EF4-FFF2-40B4-BE49-F238E27FC236}">
                <a16:creationId xmlns:a16="http://schemas.microsoft.com/office/drawing/2014/main" id="{844166BA-72F0-416F-9604-B7BFE94C12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76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99" name="Line 83">
            <a:extLst>
              <a:ext uri="{FF2B5EF4-FFF2-40B4-BE49-F238E27FC236}">
                <a16:creationId xmlns:a16="http://schemas.microsoft.com/office/drawing/2014/main" id="{7233088B-5A8F-498F-98BD-7E8E1A06F18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76200"/>
            <a:ext cx="320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00" name="Line 84">
            <a:extLst>
              <a:ext uri="{FF2B5EF4-FFF2-40B4-BE49-F238E27FC236}">
                <a16:creationId xmlns:a16="http://schemas.microsoft.com/office/drawing/2014/main" id="{85FB068B-AF77-4ABD-A5FF-87C37A32FBC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00200" y="4191000"/>
            <a:ext cx="381000" cy="342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01" name="Line 85">
            <a:extLst>
              <a:ext uri="{FF2B5EF4-FFF2-40B4-BE49-F238E27FC236}">
                <a16:creationId xmlns:a16="http://schemas.microsoft.com/office/drawing/2014/main" id="{22647179-B66A-4263-BB41-38D8CD221D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6400" y="914400"/>
            <a:ext cx="228600" cy="1905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02" name="Line 88">
            <a:extLst>
              <a:ext uri="{FF2B5EF4-FFF2-40B4-BE49-F238E27FC236}">
                <a16:creationId xmlns:a16="http://schemas.microsoft.com/office/drawing/2014/main" id="{00F521C2-A972-4C83-B8B3-1038154325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62600" y="990600"/>
            <a:ext cx="381000" cy="1828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03" name="Line 89">
            <a:extLst>
              <a:ext uri="{FF2B5EF4-FFF2-40B4-BE49-F238E27FC236}">
                <a16:creationId xmlns:a16="http://schemas.microsoft.com/office/drawing/2014/main" id="{6B0BFAED-7A0F-4A10-B68A-2E4B76924D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2200" y="914400"/>
            <a:ext cx="609600" cy="1905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04" name="Text Box 91">
            <a:extLst>
              <a:ext uri="{FF2B5EF4-FFF2-40B4-BE49-F238E27FC236}">
                <a16:creationId xmlns:a16="http://schemas.microsoft.com/office/drawing/2014/main" id="{5210CCE4-8462-44A5-AD7D-FA13720C2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562100"/>
            <a:ext cx="2095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 b="1">
                <a:cs typeface="Arial" panose="020B0604020202020204" pitchFamily="34" charset="0"/>
              </a:rPr>
              <a:t>Updates, Data Sharing &amp;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 b="1">
                <a:cs typeface="Arial" panose="020B0604020202020204" pitchFamily="34" charset="0"/>
              </a:rPr>
              <a:t>Transfer to supervisor</a:t>
            </a:r>
          </a:p>
        </p:txBody>
      </p:sp>
      <p:sp>
        <p:nvSpPr>
          <p:cNvPr id="11305" name="Line 92">
            <a:extLst>
              <a:ext uri="{FF2B5EF4-FFF2-40B4-BE49-F238E27FC236}">
                <a16:creationId xmlns:a16="http://schemas.microsoft.com/office/drawing/2014/main" id="{78F3D9FC-DED4-4763-AD06-45CA1491CF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1833563"/>
            <a:ext cx="914400" cy="0"/>
          </a:xfrm>
          <a:prstGeom prst="line">
            <a:avLst/>
          </a:prstGeom>
          <a:noFill/>
          <a:ln w="28575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06" name="Line 97">
            <a:extLst>
              <a:ext uri="{FF2B5EF4-FFF2-40B4-BE49-F238E27FC236}">
                <a16:creationId xmlns:a16="http://schemas.microsoft.com/office/drawing/2014/main" id="{1497F8C8-F19D-4FB3-ADBD-D28C074AA6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60913" y="1828800"/>
            <a:ext cx="1049337" cy="0"/>
          </a:xfrm>
          <a:prstGeom prst="line">
            <a:avLst/>
          </a:prstGeom>
          <a:noFill/>
          <a:ln w="28575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307" name="Picture 276" descr="MCj04281370000[1]">
            <a:extLst>
              <a:ext uri="{FF2B5EF4-FFF2-40B4-BE49-F238E27FC236}">
                <a16:creationId xmlns:a16="http://schemas.microsoft.com/office/drawing/2014/main" id="{9A171323-B737-4A04-B938-2402904A8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895600"/>
            <a:ext cx="9048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8" name="Picture 277" descr="MCj04281370000[1]">
            <a:extLst>
              <a:ext uri="{FF2B5EF4-FFF2-40B4-BE49-F238E27FC236}">
                <a16:creationId xmlns:a16="http://schemas.microsoft.com/office/drawing/2014/main" id="{56AE24F0-1E3C-4D4F-B96E-78CD4344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95600"/>
            <a:ext cx="9048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09" name="Line 278">
            <a:extLst>
              <a:ext uri="{FF2B5EF4-FFF2-40B4-BE49-F238E27FC236}">
                <a16:creationId xmlns:a16="http://schemas.microsoft.com/office/drawing/2014/main" id="{F13C699C-D8D8-4804-83EA-9FB89AF28A6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33600" y="457200"/>
            <a:ext cx="1219200" cy="0"/>
          </a:xfrm>
          <a:prstGeom prst="line">
            <a:avLst/>
          </a:prstGeom>
          <a:noFill/>
          <a:ln w="28575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10" name="Line 279">
            <a:extLst>
              <a:ext uri="{FF2B5EF4-FFF2-40B4-BE49-F238E27FC236}">
                <a16:creationId xmlns:a16="http://schemas.microsoft.com/office/drawing/2014/main" id="{12CDDE42-254F-4355-A467-BDEBF510FA7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457200"/>
            <a:ext cx="1295400" cy="0"/>
          </a:xfrm>
          <a:prstGeom prst="line">
            <a:avLst/>
          </a:prstGeom>
          <a:noFill/>
          <a:ln w="28575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7" name="Picture 3">
            <a:extLst>
              <a:ext uri="{FF2B5EF4-FFF2-40B4-BE49-F238E27FC236}">
                <a16:creationId xmlns:a16="http://schemas.microsoft.com/office/drawing/2014/main" id="{39A65EC6-8BC2-4240-ADC2-87D01D597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" y="228600"/>
            <a:ext cx="1066800" cy="76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8" name="Picture 3">
            <a:extLst>
              <a:ext uri="{FF2B5EF4-FFF2-40B4-BE49-F238E27FC236}">
                <a16:creationId xmlns:a16="http://schemas.microsoft.com/office/drawing/2014/main" id="{4CA58412-F653-4210-8159-54939B540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1600" y="290512"/>
            <a:ext cx="1066800" cy="76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9" name="Picture 3">
            <a:extLst>
              <a:ext uri="{FF2B5EF4-FFF2-40B4-BE49-F238E27FC236}">
                <a16:creationId xmlns:a16="http://schemas.microsoft.com/office/drawing/2014/main" id="{2A97319D-9CE9-4520-853B-96BF2F8E4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43500" y="251046"/>
            <a:ext cx="1066800" cy="76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0" name="Picture 3">
            <a:extLst>
              <a:ext uri="{FF2B5EF4-FFF2-40B4-BE49-F238E27FC236}">
                <a16:creationId xmlns:a16="http://schemas.microsoft.com/office/drawing/2014/main" id="{0ED89467-B542-48BC-8158-D907D3A8D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304800"/>
            <a:ext cx="1066800" cy="76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" name="Picture 60" descr="ifssLogo copy.png">
            <a:extLst>
              <a:ext uri="{FF2B5EF4-FFF2-40B4-BE49-F238E27FC236}">
                <a16:creationId xmlns:a16="http://schemas.microsoft.com/office/drawing/2014/main" id="{3E18AC34-9E54-4F4B-A262-645680110D9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48452" y="4533900"/>
            <a:ext cx="693311" cy="591378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316" name="Line 28">
            <a:extLst>
              <a:ext uri="{FF2B5EF4-FFF2-40B4-BE49-F238E27FC236}">
                <a16:creationId xmlns:a16="http://schemas.microsoft.com/office/drawing/2014/main" id="{B94DB57F-750B-40B4-819F-F1BA534F7E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0700" y="4141788"/>
            <a:ext cx="342900" cy="3540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3" name="Picture 62" descr="ifssLogo copy.png">
            <a:extLst>
              <a:ext uri="{FF2B5EF4-FFF2-40B4-BE49-F238E27FC236}">
                <a16:creationId xmlns:a16="http://schemas.microsoft.com/office/drawing/2014/main" id="{C183995B-1267-42CD-9065-8444F4EE33D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76800" y="4495800"/>
            <a:ext cx="693311" cy="591378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318" name="Line 29">
            <a:extLst>
              <a:ext uri="{FF2B5EF4-FFF2-40B4-BE49-F238E27FC236}">
                <a16:creationId xmlns:a16="http://schemas.microsoft.com/office/drawing/2014/main" id="{5A7374F3-03BF-47A7-9E8A-287746F50B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10213" y="4114800"/>
            <a:ext cx="342900" cy="336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319" name="Picture 2" descr="http://aux4.iconpedia.net/uploads/909512227.png">
            <a:extLst>
              <a:ext uri="{FF2B5EF4-FFF2-40B4-BE49-F238E27FC236}">
                <a16:creationId xmlns:a16="http://schemas.microsoft.com/office/drawing/2014/main" id="{EC30814A-F634-4FD2-8A5B-FD1B8090F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74800"/>
            <a:ext cx="4429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20" name="Picture 2" descr="http://aux4.iconpedia.net/uploads/909512227.png">
            <a:extLst>
              <a:ext uri="{FF2B5EF4-FFF2-40B4-BE49-F238E27FC236}">
                <a16:creationId xmlns:a16="http://schemas.microsoft.com/office/drawing/2014/main" id="{4F42B099-06E2-4D54-900F-04713901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549400"/>
            <a:ext cx="442912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4DE556B-BB8F-450A-8F02-4BA3891657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17500"/>
            <a:ext cx="8763000" cy="596900"/>
          </a:xfrm>
        </p:spPr>
        <p:txBody>
          <a:bodyPr/>
          <a:lstStyle/>
          <a:p>
            <a:pPr algn="ctr" eaLnBrk="1" hangingPunct="1"/>
            <a:r>
              <a:rPr lang="en-US" altLang="en-US" sz="3200" dirty="0"/>
              <a:t>CAPI Supporting Files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C777B04-6B1B-4587-BDE7-58668892F0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0" y="1295400"/>
            <a:ext cx="7772400" cy="5457825"/>
          </a:xfrm>
        </p:spPr>
        <p:txBody>
          <a:bodyPr>
            <a:normAutofit fontScale="92500"/>
          </a:bodyPr>
          <a:lstStyle/>
          <a:p>
            <a:endParaRPr lang="en-US" altLang="en-US" sz="2400" dirty="0"/>
          </a:p>
          <a:p>
            <a:r>
              <a:rPr lang="en-US" altLang="en-US" sz="2400" dirty="0"/>
              <a:t>In preparation before the data collection begins with the CAPI system, it is necessary to have the following three auxiliary files:</a:t>
            </a:r>
          </a:p>
          <a:p>
            <a:endParaRPr lang="en-US" altLang="en-US" sz="2400" dirty="0"/>
          </a:p>
          <a:p>
            <a:pPr>
              <a:buFontTx/>
              <a:buNone/>
            </a:pPr>
            <a:endParaRPr lang="en-US" altLang="en-US" sz="2400" dirty="0"/>
          </a:p>
          <a:p>
            <a:pPr lvl="1"/>
            <a:r>
              <a:rPr lang="en-US" altLang="en-US" sz="2400" b="1" dirty="0"/>
              <a:t>CLUSTERS.DAT</a:t>
            </a:r>
            <a:r>
              <a:rPr lang="en-US" altLang="en-US" sz="2400" dirty="0"/>
              <a:t> – File with one record for every Cluster (PSU) selected for the sample</a:t>
            </a:r>
          </a:p>
          <a:p>
            <a:pPr lvl="1"/>
            <a:endParaRPr lang="en-US" altLang="en-US" sz="2400" dirty="0"/>
          </a:p>
          <a:p>
            <a:pPr lvl="2"/>
            <a:r>
              <a:rPr lang="en-US" altLang="en-US" sz="2400" dirty="0"/>
              <a:t>Includes all geographical variables related to the cluster</a:t>
            </a:r>
          </a:p>
          <a:p>
            <a:pPr lvl="2">
              <a:buFontTx/>
              <a:buNone/>
            </a:pPr>
            <a:endParaRPr lang="en-US" altLang="en-US" sz="2400" dirty="0"/>
          </a:p>
          <a:p>
            <a:pPr lvl="2"/>
            <a:r>
              <a:rPr lang="en-US" altLang="en-US" sz="2400" dirty="0"/>
              <a:t>Any subsampling at the cluster level</a:t>
            </a:r>
          </a:p>
          <a:p>
            <a:pPr lvl="1"/>
            <a:endParaRPr lang="en-US" altLang="en-US" sz="1800" dirty="0"/>
          </a:p>
          <a:p>
            <a:pPr lvl="1" eaLnBrk="1" hangingPunct="1">
              <a:buFontTx/>
              <a:buNone/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F16C8457-F957-41B0-A034-13B263734B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1625" y="244475"/>
            <a:ext cx="7772400" cy="609600"/>
          </a:xfrm>
        </p:spPr>
        <p:txBody>
          <a:bodyPr/>
          <a:lstStyle/>
          <a:p>
            <a:r>
              <a:rPr lang="en-US" altLang="en-US"/>
              <a:t>Clusters</a:t>
            </a:r>
          </a:p>
        </p:txBody>
      </p:sp>
      <p:pic>
        <p:nvPicPr>
          <p:cNvPr id="15363" name="Picture 2">
            <a:extLst>
              <a:ext uri="{FF2B5EF4-FFF2-40B4-BE49-F238E27FC236}">
                <a16:creationId xmlns:a16="http://schemas.microsoft.com/office/drawing/2014/main" id="{24C386D0-EFC9-4A24-8FA1-8102B5EB3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981200"/>
            <a:ext cx="85979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CE287CF-20C5-440C-AAF9-633E233550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17500"/>
            <a:ext cx="8763000" cy="596900"/>
          </a:xfrm>
        </p:spPr>
        <p:txBody>
          <a:bodyPr/>
          <a:lstStyle/>
          <a:p>
            <a:pPr algn="ctr" eaLnBrk="1" hangingPunct="1"/>
            <a:r>
              <a:rPr lang="en-US" altLang="en-US" sz="3200"/>
              <a:t>CAPI Supporting Files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13546A59-DB69-423C-926E-A27DF77E4C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762000"/>
            <a:ext cx="7772400" cy="5457825"/>
          </a:xfrm>
        </p:spPr>
        <p:txBody>
          <a:bodyPr>
            <a:normAutofit lnSpcReduction="10000"/>
          </a:bodyPr>
          <a:lstStyle/>
          <a:p>
            <a:pPr lvl="1">
              <a:spcBef>
                <a:spcPct val="0"/>
              </a:spcBef>
            </a:pPr>
            <a:endParaRPr lang="en-US" altLang="en-US" sz="1800" b="1" dirty="0"/>
          </a:p>
          <a:p>
            <a:pPr lvl="1">
              <a:spcBef>
                <a:spcPct val="0"/>
              </a:spcBef>
            </a:pPr>
            <a:endParaRPr lang="en-US" altLang="en-US" sz="1800" b="1" dirty="0"/>
          </a:p>
          <a:p>
            <a:pPr lvl="1">
              <a:spcBef>
                <a:spcPct val="0"/>
              </a:spcBef>
            </a:pPr>
            <a:r>
              <a:rPr lang="en-US" altLang="en-US" sz="2400" b="1" dirty="0"/>
              <a:t>INTERV.DAT</a:t>
            </a:r>
            <a:r>
              <a:rPr lang="en-US" altLang="en-US" sz="2400" dirty="0"/>
              <a:t> – File with one record for every member of the fieldwork operation</a:t>
            </a:r>
          </a:p>
          <a:p>
            <a:pPr lvl="1">
              <a:spcBef>
                <a:spcPct val="0"/>
              </a:spcBef>
            </a:pPr>
            <a:endParaRPr lang="en-US" altLang="en-US" sz="2400" dirty="0"/>
          </a:p>
          <a:p>
            <a:pPr lvl="2">
              <a:spcBef>
                <a:spcPct val="0"/>
              </a:spcBef>
            </a:pPr>
            <a:r>
              <a:rPr lang="en-US" altLang="en-US" sz="2400" dirty="0"/>
              <a:t>Interviewers</a:t>
            </a:r>
          </a:p>
          <a:p>
            <a:pPr lvl="2">
              <a:spcBef>
                <a:spcPct val="0"/>
              </a:spcBef>
            </a:pPr>
            <a:endParaRPr lang="en-US" altLang="en-US" sz="2400" dirty="0"/>
          </a:p>
          <a:p>
            <a:pPr lvl="2">
              <a:spcBef>
                <a:spcPct val="0"/>
              </a:spcBef>
            </a:pPr>
            <a:r>
              <a:rPr lang="en-US" altLang="en-US" sz="2400" dirty="0"/>
              <a:t>Supervisors</a:t>
            </a:r>
          </a:p>
          <a:p>
            <a:pPr lvl="2">
              <a:spcBef>
                <a:spcPct val="0"/>
              </a:spcBef>
            </a:pPr>
            <a:endParaRPr lang="en-US" altLang="en-US" sz="2400" dirty="0"/>
          </a:p>
          <a:p>
            <a:pPr lvl="2">
              <a:spcBef>
                <a:spcPct val="0"/>
              </a:spcBef>
            </a:pPr>
            <a:r>
              <a:rPr lang="en-US" altLang="en-US" sz="2400" dirty="0"/>
              <a:t>Health specialists</a:t>
            </a:r>
          </a:p>
          <a:p>
            <a:pPr lvl="2">
              <a:spcBef>
                <a:spcPct val="0"/>
              </a:spcBef>
            </a:pPr>
            <a:endParaRPr lang="en-US" altLang="en-US" sz="2400" dirty="0"/>
          </a:p>
          <a:p>
            <a:pPr lvl="2">
              <a:spcBef>
                <a:spcPct val="0"/>
              </a:spcBef>
            </a:pPr>
            <a:r>
              <a:rPr lang="en-US" altLang="en-US" sz="2400" dirty="0"/>
              <a:t>Team that they belong to</a:t>
            </a:r>
          </a:p>
          <a:p>
            <a:pPr lvl="2">
              <a:spcBef>
                <a:spcPct val="0"/>
              </a:spcBef>
            </a:pPr>
            <a:endParaRPr lang="en-US" altLang="en-US" sz="2400" dirty="0"/>
          </a:p>
          <a:p>
            <a:pPr lvl="2">
              <a:spcBef>
                <a:spcPct val="0"/>
              </a:spcBef>
            </a:pPr>
            <a:r>
              <a:rPr lang="en-US" altLang="en-US" sz="2400" dirty="0"/>
              <a:t>Gender of the fieldworker</a:t>
            </a:r>
          </a:p>
          <a:p>
            <a:pPr lvl="1" eaLnBrk="1" hangingPunct="1">
              <a:buFontTx/>
              <a:buNone/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16CEA9B1-B18B-4532-BFCF-2DE7105BBA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1625" y="301625"/>
            <a:ext cx="8842375" cy="609600"/>
          </a:xfrm>
        </p:spPr>
        <p:txBody>
          <a:bodyPr/>
          <a:lstStyle/>
          <a:p>
            <a:pPr algn="ctr"/>
            <a:r>
              <a:rPr lang="en-US" altLang="en-US"/>
              <a:t> Fieldwork Personnel</a:t>
            </a:r>
          </a:p>
        </p:txBody>
      </p:sp>
      <p:sp>
        <p:nvSpPr>
          <p:cNvPr id="18435" name="Content Placeholder 1">
            <a:extLst>
              <a:ext uri="{FF2B5EF4-FFF2-40B4-BE49-F238E27FC236}">
                <a16:creationId xmlns:a16="http://schemas.microsoft.com/office/drawing/2014/main" id="{ED0F492E-970C-45C0-887D-562FF5F4FC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8436" name="Content Placeholder 2">
            <a:extLst>
              <a:ext uri="{FF2B5EF4-FFF2-40B4-BE49-F238E27FC236}">
                <a16:creationId xmlns:a16="http://schemas.microsoft.com/office/drawing/2014/main" id="{70524E58-48D0-4883-8501-DE6BC1D2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5438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0F492822-839F-425B-B541-586DA0EF25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17500"/>
            <a:ext cx="8763000" cy="596900"/>
          </a:xfrm>
        </p:spPr>
        <p:txBody>
          <a:bodyPr/>
          <a:lstStyle/>
          <a:p>
            <a:pPr algn="ctr" eaLnBrk="1" hangingPunct="1"/>
            <a:r>
              <a:rPr lang="en-US" altLang="en-US" sz="3200" dirty="0"/>
              <a:t>CAPI Supporting Files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A59A8538-DEA9-4C6D-A02E-6F95FA6FFA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0" y="1295400"/>
            <a:ext cx="7772400" cy="5457825"/>
          </a:xfrm>
        </p:spPr>
        <p:txBody>
          <a:bodyPr>
            <a:normAutofit fontScale="92500"/>
          </a:bodyPr>
          <a:lstStyle/>
          <a:p>
            <a:pPr lvl="1"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lvl="1">
              <a:spcBef>
                <a:spcPct val="0"/>
              </a:spcBef>
            </a:pPr>
            <a:r>
              <a:rPr lang="en-US" altLang="en-US" sz="2400" b="1" dirty="0"/>
              <a:t>SAMPSEL.DAT</a:t>
            </a:r>
            <a:r>
              <a:rPr lang="en-US" altLang="en-US" sz="2400" dirty="0"/>
              <a:t> – File with one record for every household selected in each cluster selected for the survey</a:t>
            </a:r>
          </a:p>
          <a:p>
            <a:pPr lvl="1">
              <a:spcBef>
                <a:spcPct val="0"/>
              </a:spcBef>
            </a:pPr>
            <a:endParaRPr lang="en-US" altLang="en-US" sz="2400" dirty="0"/>
          </a:p>
          <a:p>
            <a:pPr lvl="2">
              <a:spcBef>
                <a:spcPct val="0"/>
              </a:spcBef>
            </a:pPr>
            <a:r>
              <a:rPr lang="en-US" altLang="en-US" sz="2400" dirty="0"/>
              <a:t>It allows a strict control for each household to be interviewed.</a:t>
            </a:r>
          </a:p>
          <a:p>
            <a:pPr lvl="2">
              <a:spcBef>
                <a:spcPct val="0"/>
              </a:spcBef>
            </a:pPr>
            <a:r>
              <a:rPr lang="en-US" altLang="en-US" sz="2400" dirty="0"/>
              <a:t>It guaranties that the sample is properly met</a:t>
            </a:r>
          </a:p>
          <a:p>
            <a:pPr lvl="2">
              <a:spcBef>
                <a:spcPct val="0"/>
              </a:spcBef>
            </a:pPr>
            <a:r>
              <a:rPr lang="en-US" altLang="en-US" sz="2400" dirty="0"/>
              <a:t>Used by supervisors to assign households to interviewers in each cluster</a:t>
            </a:r>
          </a:p>
          <a:p>
            <a:pPr lvl="2">
              <a:spcBef>
                <a:spcPct val="0"/>
              </a:spcBef>
            </a:pPr>
            <a:r>
              <a:rPr lang="en-US" altLang="en-US" sz="2400" dirty="0"/>
              <a:t>It contains the address of the household in the cluster, the name of the head of the household and the structure number in some cases</a:t>
            </a:r>
          </a:p>
          <a:p>
            <a:pPr lvl="2">
              <a:spcBef>
                <a:spcPct val="0"/>
              </a:spcBef>
            </a:pPr>
            <a:r>
              <a:rPr lang="en-US" altLang="en-US" sz="2400" dirty="0"/>
              <a:t>It contains all subsampling selection needed for the overall sample</a:t>
            </a:r>
          </a:p>
          <a:p>
            <a:pPr lvl="1"/>
            <a:endParaRPr lang="en-US" altLang="en-US" sz="1800" dirty="0"/>
          </a:p>
          <a:p>
            <a:pPr lvl="1"/>
            <a:endParaRPr lang="en-US" altLang="en-US" sz="1800" dirty="0"/>
          </a:p>
          <a:p>
            <a:pPr lvl="1" eaLnBrk="1" hangingPunct="1">
              <a:buFontTx/>
              <a:buNone/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BABA3B8C-0C31-4AED-BE62-21E3F1E338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1625" y="301625"/>
            <a:ext cx="8232775" cy="536575"/>
          </a:xfrm>
        </p:spPr>
        <p:txBody>
          <a:bodyPr/>
          <a:lstStyle/>
          <a:p>
            <a:pPr algn="ctr"/>
            <a:r>
              <a:rPr lang="en-US" altLang="en-US"/>
              <a:t>Households Selected in Clusters </a:t>
            </a:r>
          </a:p>
        </p:txBody>
      </p:sp>
      <p:pic>
        <p:nvPicPr>
          <p:cNvPr id="21507" name="Content Placeholder 2">
            <a:extLst>
              <a:ext uri="{FF2B5EF4-FFF2-40B4-BE49-F238E27FC236}">
                <a16:creationId xmlns:a16="http://schemas.microsoft.com/office/drawing/2014/main" id="{8DD78607-AAEA-4C9D-A188-6F2337D95A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295400"/>
            <a:ext cx="6781800" cy="53340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rgbClr val="FFFFFF"/>
      </a:lt1>
      <a:dk2>
        <a:srgbClr val="002F6C"/>
      </a:dk2>
      <a:lt2>
        <a:srgbClr val="BA0C2F"/>
      </a:lt2>
      <a:accent1>
        <a:srgbClr val="002F6C"/>
      </a:accent1>
      <a:accent2>
        <a:srgbClr val="BA0C2F"/>
      </a:accent2>
      <a:accent3>
        <a:srgbClr val="6C6463"/>
      </a:accent3>
      <a:accent4>
        <a:srgbClr val="000000"/>
      </a:accent4>
      <a:accent5>
        <a:srgbClr val="CFCDC9"/>
      </a:accent5>
      <a:accent6>
        <a:srgbClr val="0067B9"/>
      </a:accent6>
      <a:hlink>
        <a:srgbClr val="6C6463"/>
      </a:hlink>
      <a:folHlink>
        <a:srgbClr val="CFCDC9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E0BC70FB04E14C8ED45C26FF73C393" ma:contentTypeVersion="537" ma:contentTypeDescription="Create a new document." ma:contentTypeScope="" ma:versionID="56ef05e91298091bd0032303818eb56f">
  <xsd:schema xmlns:xsd="http://www.w3.org/2001/XMLSchema" xmlns:xs="http://www.w3.org/2001/XMLSchema" xmlns:p="http://schemas.microsoft.com/office/2006/metadata/properties" xmlns:ns2="d16efad5-0601-4cf0-b7c2-89968258c777" xmlns:ns3="d58a30a2-7d65-49ea-9133-261ce59728b8" targetNamespace="http://schemas.microsoft.com/office/2006/metadata/properties" ma:root="true" ma:fieldsID="9d116479b8783fc41734a29f84eb5fe7" ns2:_="" ns3:_="">
    <xsd:import namespace="d16efad5-0601-4cf0-b7c2-89968258c777"/>
    <xsd:import namespace="d58a30a2-7d65-49ea-9133-261ce59728b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2:SharedWithUsers" minOccurs="0"/>
                <xsd:element ref="ns2:SharedWithDetails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6efad5-0601-4cf0-b7c2-89968258c77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8a30a2-7d65-49ea-9133-261ce59728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16efad5-0601-4cf0-b7c2-89968258c777">VMX3MACP777Z-1201013908-5857</_dlc_DocId>
    <_dlc_DocIdUrl xmlns="d16efad5-0601-4cf0-b7c2-89968258c777">
      <Url>https://icfonline.sharepoint.com/sites/ihd-dhs/Standard8/_layouts/15/DocIdRedir.aspx?ID=VMX3MACP777Z-1201013908-5857</Url>
      <Description>VMX3MACP777Z-1201013908-5857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AD9C65E8-AA8A-448D-9C8C-5E73BB86E80A}"/>
</file>

<file path=customXml/itemProps2.xml><?xml version="1.0" encoding="utf-8"?>
<ds:datastoreItem xmlns:ds="http://schemas.openxmlformats.org/officeDocument/2006/customXml" ds:itemID="{D302A235-46C4-4D7D-9675-28D1E85E913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8671B93-BD54-456D-A602-DFEEF8F9DFE9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271DD35-DE36-4236-843B-3B18E50F497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10857</TotalTime>
  <Words>830</Words>
  <Application>Microsoft Office PowerPoint</Application>
  <PresentationFormat>On-screen Show (4:3)</PresentationFormat>
  <Paragraphs>197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Gill Sans MT</vt:lpstr>
      <vt:lpstr>Times</vt:lpstr>
      <vt:lpstr>Wingdings</vt:lpstr>
      <vt:lpstr>Office Theme</vt:lpstr>
      <vt:lpstr>Introduction to DHS CAPI system</vt:lpstr>
      <vt:lpstr>The DHS CAPI System</vt:lpstr>
      <vt:lpstr>PowerPoint Presentation</vt:lpstr>
      <vt:lpstr>CAPI Supporting Files</vt:lpstr>
      <vt:lpstr>Clusters</vt:lpstr>
      <vt:lpstr>CAPI Supporting Files</vt:lpstr>
      <vt:lpstr> Fieldwork Personnel</vt:lpstr>
      <vt:lpstr>CAPI Supporting Files</vt:lpstr>
      <vt:lpstr>Households Selected in Clusters </vt:lpstr>
      <vt:lpstr>Interviewers System Components</vt:lpstr>
      <vt:lpstr>Supervisor System Components</vt:lpstr>
      <vt:lpstr>Fieldwork Flow</vt:lpstr>
      <vt:lpstr> Central Office System Components</vt:lpstr>
      <vt:lpstr> New Developments – using Android devices</vt:lpstr>
      <vt:lpstr> New Developments – using GPS</vt:lpstr>
      <vt:lpstr> New Developments – using photos</vt:lpstr>
      <vt:lpstr> New Developments – recording</vt:lpstr>
      <vt:lpstr> New Developments – SyncCloud</vt:lpstr>
    </vt:vector>
  </TitlesOfParts>
  <Company>JDG Communications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Design Studio</dc:creator>
  <cp:lastModifiedBy>Purvis, Keith</cp:lastModifiedBy>
  <cp:revision>571</cp:revision>
  <cp:lastPrinted>2004-09-30T16:41:33Z</cp:lastPrinted>
  <dcterms:created xsi:type="dcterms:W3CDTF">2004-09-17T20:07:42Z</dcterms:created>
  <dcterms:modified xsi:type="dcterms:W3CDTF">2021-07-28T01:51:38Z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0x010100A9E0BC70FB04E14C8ED45C26FF73C393</vt:lpwstr>
  </property>
  <property fmtid="{D5CDD505-2E9C-101B-9397-08002B2CF9AE}" pid="3" name="_dlc_DocIdItemGuid">
    <vt:lpwstr>cd00ac5b-d0d0-4cbd-afaf-7d27cfdb3ed9</vt:lpwstr>
  </property>
</Properties>
</file>